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Times New Roman" panose="02020603050405020304" pitchFamily="18" charset="0"/>
      <p:regular r:id="rId17"/>
    </p:embeddedFont>
    <p:embeddedFont>
      <p:font typeface="Montserrat Bold" pitchFamily="2" charset="0"/>
      <p:regular r:id="rId18"/>
      <p:bold r:id="rId19"/>
    </p:embeddedFont>
    <p:embeddedFont>
      <p:font typeface="Quicksand Bold" pitchFamily="2" charset="0"/>
      <p:regular r:id="rId20"/>
      <p:bold r:id="rId21"/>
    </p:embeddedFont>
    <p:embeddedFont>
      <p:font typeface="Times New Roman Bold" panose="02020803070505020304" pitchFamily="18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Archivo Black" panose="020B0604020202020204" charset="0"/>
      <p:regular r:id="rId28"/>
    </p:embeddedFont>
    <p:embeddedFont>
      <p:font typeface="Cabin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</p:embeddedFont>
    <p:embeddedFont>
      <p:font typeface="Poppins Bold" panose="00000800000000000000" pitchFamily="2" charset="0"/>
      <p:regular r:id="rId35"/>
      <p:bold r:id="rId36"/>
    </p:embeddedFont>
    <p:embeddedFont>
      <p:font typeface="Open San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://apex.oracle.com/pls/apex/f?p=61713" TargetMode="External"/><Relationship Id="rId5" Type="http://schemas.openxmlformats.org/officeDocument/2006/relationships/image" Target="../media/image21.jpeg"/><Relationship Id="rId10" Type="http://schemas.openxmlformats.org/officeDocument/2006/relationships/image" Target="../media/image24.jpeg"/><Relationship Id="rId4" Type="http://schemas.openxmlformats.org/officeDocument/2006/relationships/image" Target="../media/image11.sv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pex.oracle.com/pls/apex/f?p=61713" TargetMode="Externa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56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hyperlink" Target="http://apex.oracle.com/pls/apex/f?p=61713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11.svg"/><Relationship Id="rId9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apex.oracle.com/pls/apex/f?p=61713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3.png"/><Relationship Id="rId18" Type="http://schemas.openxmlformats.org/officeDocument/2006/relationships/image" Target="../media/image73.sv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67.svg"/><Relationship Id="rId17" Type="http://schemas.openxmlformats.org/officeDocument/2006/relationships/image" Target="../media/image35.png"/><Relationship Id="rId2" Type="http://schemas.openxmlformats.org/officeDocument/2006/relationships/image" Target="../media/image14.jpe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65.svg"/><Relationship Id="rId19" Type="http://schemas.openxmlformats.org/officeDocument/2006/relationships/hyperlink" Target="http://apex.oracle.com/pls/apex/f?p=61713" TargetMode="External"/><Relationship Id="rId4" Type="http://schemas.openxmlformats.org/officeDocument/2006/relationships/image" Target="../media/image11.svg"/><Relationship Id="rId9" Type="http://schemas.openxmlformats.org/officeDocument/2006/relationships/image" Target="../media/image31.png"/><Relationship Id="rId14" Type="http://schemas.openxmlformats.org/officeDocument/2006/relationships/image" Target="../media/image6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1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ex.oracle.com/pls/apex/f?p=61713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apex.oracle.com/pls/apex/f?p=6171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ex.oracle.com/pls/apex/f?p=61713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apex.oracle.com/pls/apex/f?p=6171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729" y="549972"/>
            <a:ext cx="1209076" cy="1576390"/>
          </a:xfrm>
          <a:custGeom>
            <a:avLst/>
            <a:gdLst/>
            <a:ahLst/>
            <a:cxnLst/>
            <a:rect l="l" t="t" r="r" b="b"/>
            <a:pathLst>
              <a:path w="1209076" h="1576390">
                <a:moveTo>
                  <a:pt x="0" y="0"/>
                </a:moveTo>
                <a:lnTo>
                  <a:pt x="1209076" y="0"/>
                </a:lnTo>
                <a:lnTo>
                  <a:pt x="1209076" y="1576390"/>
                </a:lnTo>
                <a:lnTo>
                  <a:pt x="0" y="157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5981" y="571500"/>
            <a:ext cx="3343319" cy="942784"/>
          </a:xfrm>
          <a:custGeom>
            <a:avLst/>
            <a:gdLst/>
            <a:ahLst/>
            <a:cxnLst/>
            <a:rect l="l" t="t" r="r" b="b"/>
            <a:pathLst>
              <a:path w="3343319" h="942784">
                <a:moveTo>
                  <a:pt x="0" y="0"/>
                </a:moveTo>
                <a:lnTo>
                  <a:pt x="3343319" y="0"/>
                </a:lnTo>
                <a:lnTo>
                  <a:pt x="3343319" y="942784"/>
                </a:lnTo>
                <a:lnTo>
                  <a:pt x="0" y="94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4599" y="2394104"/>
            <a:ext cx="12179752" cy="75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6"/>
              </a:lnSpc>
              <a:spcBef>
                <a:spcPct val="0"/>
              </a:spcBef>
            </a:pPr>
            <a:r>
              <a:rPr lang="en-US" sz="4561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Disaster Relief Registration &amp; Support Tracker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71435" y="1735642"/>
            <a:ext cx="292608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  <a:spcBef>
                <a:spcPct val="0"/>
              </a:spcBef>
            </a:pPr>
            <a:r>
              <a:rPr lang="en-US" sz="3461" u="sng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Presentation 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5998" y="7364183"/>
            <a:ext cx="3847818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Prince Sarkar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ID: 24204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Batch: PGDIT, Summer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1312" y="7350143"/>
            <a:ext cx="3117769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Mohidul Hasan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ID: 24206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PGDIT, Summer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5998" y="4523953"/>
            <a:ext cx="5507019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Dr. Mohammad Shahidul Islam, PhD</a:t>
            </a:r>
            <a:r>
              <a:rPr lang="en-US" sz="24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Supervisor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Institute of Information Technology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Jahangirnagar University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7715" y="4523953"/>
            <a:ext cx="7542685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Dr. Shamim Al Mamun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Professor, IIT, JU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Coordinator, PGDIT Coordination Committee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20419" y="4523953"/>
            <a:ext cx="39705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7715" y="5972864"/>
            <a:ext cx="7542685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Dr. Risala Tasnim Khan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Professor, IIT, JU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Director and Member, PGDIT Coordination Committee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97715" y="7440383"/>
            <a:ext cx="7542685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Dr. Mohammad Shahidul Islam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Professor, IIT, JU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Member, PGDIT Coordination Committee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5998" y="6706448"/>
            <a:ext cx="331840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Submitted by: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5998" y="3760366"/>
            <a:ext cx="225160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Submitted to: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04647" y="3760366"/>
            <a:ext cx="407335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Board of Examiners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20419" y="5982389"/>
            <a:ext cx="39705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0419" y="7440383"/>
            <a:ext cx="39705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3.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433202" y="9112973"/>
            <a:ext cx="11893526" cy="895859"/>
            <a:chOff x="0" y="0"/>
            <a:chExt cx="3132451" cy="2359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2451" cy="235946"/>
            </a:xfrm>
            <a:custGeom>
              <a:avLst/>
              <a:gdLst/>
              <a:ahLst/>
              <a:cxnLst/>
              <a:rect l="l" t="t" r="r" b="b"/>
              <a:pathLst>
                <a:path w="3132451" h="235946">
                  <a:moveTo>
                    <a:pt x="0" y="0"/>
                  </a:moveTo>
                  <a:lnTo>
                    <a:pt x="3132451" y="0"/>
                  </a:lnTo>
                  <a:lnTo>
                    <a:pt x="3132451" y="235946"/>
                  </a:lnTo>
                  <a:lnTo>
                    <a:pt x="0" y="235946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132451" cy="274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078815" y="9326002"/>
            <a:ext cx="7441735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8 August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174014" y="1616250"/>
            <a:ext cx="10377340" cy="909000"/>
            <a:chOff x="0" y="0"/>
            <a:chExt cx="2733127" cy="239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3127" cy="239408"/>
            </a:xfrm>
            <a:custGeom>
              <a:avLst/>
              <a:gdLst/>
              <a:ahLst/>
              <a:cxnLst/>
              <a:rect l="l" t="t" r="r" b="b"/>
              <a:pathLst>
                <a:path w="2733127" h="239408">
                  <a:moveTo>
                    <a:pt x="8952" y="0"/>
                  </a:moveTo>
                  <a:lnTo>
                    <a:pt x="2724174" y="0"/>
                  </a:lnTo>
                  <a:cubicBezTo>
                    <a:pt x="2726548" y="0"/>
                    <a:pt x="2728825" y="943"/>
                    <a:pt x="2730504" y="2622"/>
                  </a:cubicBezTo>
                  <a:cubicBezTo>
                    <a:pt x="2732183" y="4301"/>
                    <a:pt x="2733127" y="6578"/>
                    <a:pt x="2733127" y="8952"/>
                  </a:cubicBezTo>
                  <a:lnTo>
                    <a:pt x="2733127" y="230455"/>
                  </a:lnTo>
                  <a:cubicBezTo>
                    <a:pt x="2733127" y="232829"/>
                    <a:pt x="2732183" y="235106"/>
                    <a:pt x="2730504" y="236785"/>
                  </a:cubicBezTo>
                  <a:cubicBezTo>
                    <a:pt x="2728825" y="238464"/>
                    <a:pt x="2726548" y="239408"/>
                    <a:pt x="2724174" y="239408"/>
                  </a:cubicBezTo>
                  <a:lnTo>
                    <a:pt x="8952" y="239408"/>
                  </a:lnTo>
                  <a:cubicBezTo>
                    <a:pt x="6578" y="239408"/>
                    <a:pt x="4301" y="238464"/>
                    <a:pt x="2622" y="236785"/>
                  </a:cubicBezTo>
                  <a:cubicBezTo>
                    <a:pt x="943" y="235106"/>
                    <a:pt x="0" y="232829"/>
                    <a:pt x="0" y="230455"/>
                  </a:cubicBezTo>
                  <a:lnTo>
                    <a:pt x="0" y="8952"/>
                  </a:lnTo>
                  <a:cubicBezTo>
                    <a:pt x="0" y="6578"/>
                    <a:pt x="943" y="4301"/>
                    <a:pt x="2622" y="2622"/>
                  </a:cubicBezTo>
                  <a:cubicBezTo>
                    <a:pt x="4301" y="943"/>
                    <a:pt x="6578" y="0"/>
                    <a:pt x="8952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733127" cy="32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74014" y="1638381"/>
            <a:ext cx="10377340" cy="6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Times New Roman Bold" panose="02020803070505020304" pitchFamily="18" charset="0"/>
                <a:ea typeface="Times New Roman Bold"/>
                <a:cs typeface="Times New Roman Bold" panose="02020803070505020304" pitchFamily="18" charset="0"/>
                <a:sym typeface="Times New Roman Bold"/>
              </a:rPr>
              <a:t>USER INTERFACE (ORACLE APEX)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21027" y="898916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4225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722009" y="3126443"/>
            <a:ext cx="2585173" cy="5205047"/>
            <a:chOff x="0" y="0"/>
            <a:chExt cx="94615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5"/>
              <a:stretch>
                <a:fillRect t="-2954" b="-295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011731" y="8461997"/>
            <a:ext cx="187237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Login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29622" y="8461997"/>
            <a:ext cx="204867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map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43241" y="8461997"/>
            <a:ext cx="204867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Menu list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4042" y="8461997"/>
            <a:ext cx="258517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Victim registration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93090" y="8461997"/>
            <a:ext cx="258517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Delivery list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861374" y="3126443"/>
            <a:ext cx="2585173" cy="5205047"/>
            <a:chOff x="0" y="0"/>
            <a:chExt cx="9461500" cy="19050000"/>
          </a:xfrm>
        </p:grpSpPr>
        <p:sp>
          <p:nvSpPr>
            <p:cNvPr id="21" name="Freeform 2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7"/>
              <a:stretch>
                <a:fillRect t="-2954" b="-2954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974994" y="3126443"/>
            <a:ext cx="2585173" cy="5205047"/>
            <a:chOff x="0" y="0"/>
            <a:chExt cx="9461500" cy="19050000"/>
          </a:xfrm>
        </p:grpSpPr>
        <p:sp>
          <p:nvSpPr>
            <p:cNvPr id="24" name="Freeform 24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8"/>
              <a:stretch>
                <a:fillRect t="-2954" b="-29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084042" y="3126443"/>
            <a:ext cx="2585173" cy="5205047"/>
            <a:chOff x="0" y="0"/>
            <a:chExt cx="9461500" cy="19050000"/>
          </a:xfrm>
        </p:grpSpPr>
        <p:sp>
          <p:nvSpPr>
            <p:cNvPr id="27" name="Freeform 27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9"/>
              <a:stretch>
                <a:fillRect t="-2954" b="-295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4193090" y="3126443"/>
            <a:ext cx="2585173" cy="5205047"/>
            <a:chOff x="0" y="0"/>
            <a:chExt cx="9461500" cy="19050000"/>
          </a:xfrm>
        </p:grpSpPr>
        <p:sp>
          <p:nvSpPr>
            <p:cNvPr id="30" name="Freeform 30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0"/>
              <a:stretch>
                <a:fillRect t="-2954" b="-295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grpSp>
        <p:nvGrpSpPr>
          <p:cNvPr id="33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34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35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6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tooltip="http://apex.oracle.com/pls/apex/f?p=61713"/>
              </a:rPr>
              <a:t>http://apex.oracle.com/pls/apex/f?p=61713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88554" y="1551310"/>
            <a:ext cx="13710893" cy="909000"/>
            <a:chOff x="0" y="0"/>
            <a:chExt cx="3611099" cy="239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1099" cy="239408"/>
            </a:xfrm>
            <a:custGeom>
              <a:avLst/>
              <a:gdLst/>
              <a:ahLst/>
              <a:cxnLst/>
              <a:rect l="l" t="t" r="r" b="b"/>
              <a:pathLst>
                <a:path w="3611099" h="239408">
                  <a:moveTo>
                    <a:pt x="6776" y="0"/>
                  </a:moveTo>
                  <a:lnTo>
                    <a:pt x="3604323" y="0"/>
                  </a:lnTo>
                  <a:cubicBezTo>
                    <a:pt x="3608066" y="0"/>
                    <a:pt x="3611099" y="3034"/>
                    <a:pt x="3611099" y="6776"/>
                  </a:cubicBezTo>
                  <a:lnTo>
                    <a:pt x="3611099" y="232632"/>
                  </a:lnTo>
                  <a:cubicBezTo>
                    <a:pt x="3611099" y="236374"/>
                    <a:pt x="3608066" y="239408"/>
                    <a:pt x="3604323" y="239408"/>
                  </a:cubicBezTo>
                  <a:lnTo>
                    <a:pt x="6776" y="239408"/>
                  </a:lnTo>
                  <a:cubicBezTo>
                    <a:pt x="3034" y="239408"/>
                    <a:pt x="0" y="236374"/>
                    <a:pt x="0" y="232632"/>
                  </a:cubicBezTo>
                  <a:lnTo>
                    <a:pt x="0" y="6776"/>
                  </a:lnTo>
                  <a:cubicBezTo>
                    <a:pt x="0" y="3034"/>
                    <a:pt x="3034" y="0"/>
                    <a:pt x="6776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3611099" cy="32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 Bold" panose="02020803070505020304" pitchFamily="18" charset="0"/>
                <a:cs typeface="Times New Roman Bold" panose="02020803070505020304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96786" y="1573376"/>
            <a:ext cx="13494428" cy="6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Times New Roman Bold" panose="02020803070505020304" pitchFamily="18" charset="0"/>
                <a:ea typeface="Times New Roman Bold"/>
                <a:cs typeface="Times New Roman Bold" panose="02020803070505020304" pitchFamily="18" charset="0"/>
                <a:sym typeface="Times New Roman Bold"/>
              </a:rPr>
              <a:t>MANUAL VS. DIGITAL SYSTEM COMPARISON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21027" y="898916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4225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15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6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 Bold" panose="02020803070505020304" pitchFamily="18" charset="0"/>
                <a:cs typeface="Times New Roman Bold" panose="02020803070505020304" pitchFamily="18" charset="0"/>
              </a:endParaRPr>
            </a:p>
          </p:txBody>
        </p:sp>
      </p:grpSp>
      <p:sp>
        <p:nvSpPr>
          <p:cNvPr id="17" name="TextBox 60"/>
          <p:cNvSpPr txBox="1"/>
          <p:nvPr/>
        </p:nvSpPr>
        <p:spPr>
          <a:xfrm>
            <a:off x="6385361" y="9497047"/>
            <a:ext cx="6264712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  <a:hlinkClick r:id="rId5" tooltip="http://apex.oracle.com/pls/apex/f?p=61713"/>
              </a:rPr>
              <a:t>http://apex.oracle.com/pls/apex/f?p=61713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30759"/>
              </p:ext>
            </p:extLst>
          </p:nvPr>
        </p:nvGraphicFramePr>
        <p:xfrm>
          <a:off x="1832499" y="3238546"/>
          <a:ext cx="14779101" cy="4143454"/>
        </p:xfrm>
        <a:graphic>
          <a:graphicData uri="http://schemas.openxmlformats.org/drawingml/2006/table">
            <a:tbl>
              <a:tblPr/>
              <a:tblGrid>
                <a:gridCol w="4926367">
                  <a:extLst>
                    <a:ext uri="{9D8B030D-6E8A-4147-A177-3AD203B41FA5}">
                      <a16:colId xmlns:a16="http://schemas.microsoft.com/office/drawing/2014/main" val="470760106"/>
                    </a:ext>
                  </a:extLst>
                </a:gridCol>
                <a:gridCol w="4926367">
                  <a:extLst>
                    <a:ext uri="{9D8B030D-6E8A-4147-A177-3AD203B41FA5}">
                      <a16:colId xmlns:a16="http://schemas.microsoft.com/office/drawing/2014/main" val="180078856"/>
                    </a:ext>
                  </a:extLst>
                </a:gridCol>
                <a:gridCol w="4926367">
                  <a:extLst>
                    <a:ext uri="{9D8B030D-6E8A-4147-A177-3AD203B41FA5}">
                      <a16:colId xmlns:a16="http://schemas.microsoft.com/office/drawing/2014/main" val="2725613436"/>
                    </a:ext>
                  </a:extLst>
                </a:gridCol>
              </a:tblGrid>
              <a:tr h="591922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</a:rPr>
                        <a:t>Feature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Manual Process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Our System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83079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Victim Registration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Paper forms, delayed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effectLst/>
                        </a:rPr>
                        <a:t>Instant via mobile APEX interface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0001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Data Storage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Physical records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Centralized Oracle DB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18651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Relief Distribution Tracking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Manual reporting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Automated with live tracking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8043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Map Visualization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Not available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Integrated mapping with GPS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807399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Inventory Alerts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Often missed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Trigger-based notifications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61874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Supervisor Assignment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Manually coordinated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Automated by system logic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B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875640"/>
                  </a:ext>
                </a:extLst>
              </a:tr>
            </a:tbl>
          </a:graphicData>
        </a:graphic>
      </p:graphicFrame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3733800" y="305388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88554" y="1545330"/>
            <a:ext cx="13710893" cy="909000"/>
            <a:chOff x="0" y="0"/>
            <a:chExt cx="3611099" cy="239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1099" cy="239408"/>
            </a:xfrm>
            <a:custGeom>
              <a:avLst/>
              <a:gdLst/>
              <a:ahLst/>
              <a:cxnLst/>
              <a:rect l="l" t="t" r="r" b="b"/>
              <a:pathLst>
                <a:path w="3611099" h="239408">
                  <a:moveTo>
                    <a:pt x="6776" y="0"/>
                  </a:moveTo>
                  <a:lnTo>
                    <a:pt x="3604323" y="0"/>
                  </a:lnTo>
                  <a:cubicBezTo>
                    <a:pt x="3608066" y="0"/>
                    <a:pt x="3611099" y="3034"/>
                    <a:pt x="3611099" y="6776"/>
                  </a:cubicBezTo>
                  <a:lnTo>
                    <a:pt x="3611099" y="232632"/>
                  </a:lnTo>
                  <a:cubicBezTo>
                    <a:pt x="3611099" y="236374"/>
                    <a:pt x="3608066" y="239408"/>
                    <a:pt x="3604323" y="239408"/>
                  </a:cubicBezTo>
                  <a:lnTo>
                    <a:pt x="6776" y="239408"/>
                  </a:lnTo>
                  <a:cubicBezTo>
                    <a:pt x="3034" y="239408"/>
                    <a:pt x="0" y="236374"/>
                    <a:pt x="0" y="232632"/>
                  </a:cubicBezTo>
                  <a:lnTo>
                    <a:pt x="0" y="6776"/>
                  </a:lnTo>
                  <a:cubicBezTo>
                    <a:pt x="0" y="3034"/>
                    <a:pt x="3034" y="0"/>
                    <a:pt x="6776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3611099" cy="32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 Bold" panose="02020803070505020304" pitchFamily="18" charset="0"/>
                <a:cs typeface="Times New Roman Bold" panose="02020803070505020304" pitchFamily="18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6221027" y="898916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4225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3361" y="3115201"/>
            <a:ext cx="4386255" cy="4373316"/>
          </a:xfrm>
          <a:custGeom>
            <a:avLst/>
            <a:gdLst/>
            <a:ahLst/>
            <a:cxnLst/>
            <a:rect l="l" t="t" r="r" b="b"/>
            <a:pathLst>
              <a:path w="4386255" h="4373316">
                <a:moveTo>
                  <a:pt x="0" y="0"/>
                </a:moveTo>
                <a:lnTo>
                  <a:pt x="4386255" y="0"/>
                </a:lnTo>
                <a:lnTo>
                  <a:pt x="4386255" y="4373316"/>
                </a:lnTo>
                <a:lnTo>
                  <a:pt x="0" y="437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7487" y="7672784"/>
            <a:ext cx="401352" cy="539633"/>
          </a:xfrm>
          <a:custGeom>
            <a:avLst/>
            <a:gdLst/>
            <a:ahLst/>
            <a:cxnLst/>
            <a:rect l="l" t="t" r="r" b="b"/>
            <a:pathLst>
              <a:path w="401352" h="539633">
                <a:moveTo>
                  <a:pt x="0" y="0"/>
                </a:moveTo>
                <a:lnTo>
                  <a:pt x="401352" y="0"/>
                </a:lnTo>
                <a:lnTo>
                  <a:pt x="401352" y="539633"/>
                </a:lnTo>
                <a:lnTo>
                  <a:pt x="0" y="53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7487" y="8393392"/>
            <a:ext cx="401352" cy="570397"/>
          </a:xfrm>
          <a:custGeom>
            <a:avLst/>
            <a:gdLst/>
            <a:ahLst/>
            <a:cxnLst/>
            <a:rect l="l" t="t" r="r" b="b"/>
            <a:pathLst>
              <a:path w="401352" h="570397">
                <a:moveTo>
                  <a:pt x="0" y="0"/>
                </a:moveTo>
                <a:lnTo>
                  <a:pt x="401352" y="0"/>
                </a:lnTo>
                <a:lnTo>
                  <a:pt x="401352" y="570398"/>
                </a:lnTo>
                <a:lnTo>
                  <a:pt x="0" y="570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44927" y="2911530"/>
            <a:ext cx="10629466" cy="5173946"/>
          </a:xfrm>
          <a:custGeom>
            <a:avLst/>
            <a:gdLst/>
            <a:ahLst/>
            <a:cxnLst/>
            <a:rect l="l" t="t" r="r" b="b"/>
            <a:pathLst>
              <a:path w="10629466" h="5173946">
                <a:moveTo>
                  <a:pt x="0" y="0"/>
                </a:moveTo>
                <a:lnTo>
                  <a:pt x="10629466" y="0"/>
                </a:lnTo>
                <a:lnTo>
                  <a:pt x="10629466" y="5173946"/>
                </a:lnTo>
                <a:lnTo>
                  <a:pt x="0" y="5173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96786" y="1573376"/>
            <a:ext cx="13494428" cy="6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Times New Roman Bold" panose="02020803070505020304" pitchFamily="18" charset="0"/>
                <a:ea typeface="Times New Roman Bold"/>
                <a:cs typeface="Times New Roman Bold" panose="02020803070505020304" pitchFamily="18" charset="0"/>
                <a:sym typeface="Times New Roman Bold"/>
              </a:rPr>
              <a:t>MAPPING &amp; DELIVERY VISUALIZATION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42446" y="8592459"/>
            <a:ext cx="2969300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Covered Blue = Disaster Area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96786" y="7942601"/>
            <a:ext cx="340292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Covered Blue = Requesting Items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42535" y="8228262"/>
            <a:ext cx="3615075" cy="330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Inventory Dashboard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22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 Bold" panose="02020803070505020304" pitchFamily="18" charset="0"/>
                <a:cs typeface="Times New Roman Bold" panose="02020803070505020304" pitchFamily="18" charset="0"/>
              </a:endParaRPr>
            </a:p>
          </p:txBody>
        </p:sp>
      </p:grpSp>
      <p:sp>
        <p:nvSpPr>
          <p:cNvPr id="23" name="TextBox 60"/>
          <p:cNvSpPr txBox="1"/>
          <p:nvPr/>
        </p:nvSpPr>
        <p:spPr>
          <a:xfrm>
            <a:off x="5699616" y="9497047"/>
            <a:ext cx="695045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  <a:hlinkClick r:id="rId11" tooltip="http://apex.oracle.com/pls/apex/f?p=61713"/>
              </a:rPr>
              <a:t>http://apex.oracle.com/pls/apex/f?p=61713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33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88554" y="1551310"/>
            <a:ext cx="13710893" cy="909000"/>
            <a:chOff x="0" y="0"/>
            <a:chExt cx="3611099" cy="239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1099" cy="239408"/>
            </a:xfrm>
            <a:custGeom>
              <a:avLst/>
              <a:gdLst/>
              <a:ahLst/>
              <a:cxnLst/>
              <a:rect l="l" t="t" r="r" b="b"/>
              <a:pathLst>
                <a:path w="3611099" h="239408">
                  <a:moveTo>
                    <a:pt x="6776" y="0"/>
                  </a:moveTo>
                  <a:lnTo>
                    <a:pt x="3604323" y="0"/>
                  </a:lnTo>
                  <a:cubicBezTo>
                    <a:pt x="3608066" y="0"/>
                    <a:pt x="3611099" y="3034"/>
                    <a:pt x="3611099" y="6776"/>
                  </a:cubicBezTo>
                  <a:lnTo>
                    <a:pt x="3611099" y="232632"/>
                  </a:lnTo>
                  <a:cubicBezTo>
                    <a:pt x="3611099" y="236374"/>
                    <a:pt x="3608066" y="239408"/>
                    <a:pt x="3604323" y="239408"/>
                  </a:cubicBezTo>
                  <a:lnTo>
                    <a:pt x="6776" y="239408"/>
                  </a:lnTo>
                  <a:cubicBezTo>
                    <a:pt x="3034" y="239408"/>
                    <a:pt x="0" y="236374"/>
                    <a:pt x="0" y="232632"/>
                  </a:cubicBezTo>
                  <a:lnTo>
                    <a:pt x="0" y="6776"/>
                  </a:lnTo>
                  <a:cubicBezTo>
                    <a:pt x="0" y="3034"/>
                    <a:pt x="3034" y="0"/>
                    <a:pt x="6776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3611099" cy="32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1027" y="898916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4225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96786" y="1573376"/>
            <a:ext cx="13494428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SUMMARY &amp; WHAT WE ACCOMPLISHED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4514" y="2951808"/>
            <a:ext cx="14320886" cy="4937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 Bold" panose="02020803070505020304" pitchFamily="18" charset="0"/>
                <a:ea typeface="Open Sans"/>
                <a:cs typeface="Times New Roman Bold" panose="02020803070505020304" pitchFamily="18" charset="0"/>
                <a:sym typeface="Open Sans"/>
              </a:rPr>
              <a:t>Designed and implemented a disaster registration &amp; support system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 Bold" panose="02020803070505020304" pitchFamily="18" charset="0"/>
                <a:ea typeface="Open Sans"/>
                <a:cs typeface="Times New Roman Bold" panose="02020803070505020304" pitchFamily="18" charset="0"/>
                <a:sym typeface="Open Sans"/>
              </a:rPr>
              <a:t>Built on Oracle APEX with centralized Oracle DB  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 Bold" panose="02020803070505020304" pitchFamily="18" charset="0"/>
                <a:ea typeface="Open Sans"/>
                <a:cs typeface="Times New Roman Bold" panose="02020803070505020304" pitchFamily="18" charset="0"/>
                <a:sym typeface="Open Sans"/>
              </a:rPr>
              <a:t>Delivered core features: </a:t>
            </a:r>
          </a:p>
          <a:p>
            <a:pPr algn="l">
              <a:lnSpc>
                <a:spcPts val="5516"/>
              </a:lnSpc>
            </a:pPr>
            <a:endParaRPr lang="en-US" sz="2800" dirty="0">
              <a:solidFill>
                <a:srgbClr val="000000"/>
              </a:solidFill>
              <a:latin typeface="Times New Roman Bold" panose="02020803070505020304" pitchFamily="18" charset="0"/>
              <a:ea typeface="Open Sans"/>
              <a:cs typeface="Times New Roman Bold" panose="02020803070505020304" pitchFamily="18" charset="0"/>
              <a:sym typeface="Open Sans"/>
            </a:endParaRPr>
          </a:p>
          <a:p>
            <a:pPr algn="l">
              <a:lnSpc>
                <a:spcPts val="5516"/>
              </a:lnSpc>
            </a:pPr>
            <a:endParaRPr lang="en-US" sz="2800" dirty="0">
              <a:solidFill>
                <a:srgbClr val="000000"/>
              </a:solidFill>
              <a:latin typeface="Times New Roman Bold" panose="02020803070505020304" pitchFamily="18" charset="0"/>
              <a:ea typeface="Open Sans"/>
              <a:cs typeface="Times New Roman Bold" panose="02020803070505020304" pitchFamily="18" charset="0"/>
              <a:sym typeface="Open Sans"/>
            </a:endParaRP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 Bold" panose="02020803070505020304" pitchFamily="18" charset="0"/>
                <a:ea typeface="Open Sans"/>
                <a:cs typeface="Times New Roman Bold" panose="02020803070505020304" pitchFamily="18" charset="0"/>
                <a:sym typeface="Open Sans"/>
              </a:rPr>
              <a:t> 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 Bold" panose="02020803070505020304" pitchFamily="18" charset="0"/>
                <a:ea typeface="Open Sans"/>
                <a:cs typeface="Times New Roman Bold" panose="02020803070505020304" pitchFamily="18" charset="0"/>
                <a:sym typeface="Open Sans"/>
              </a:rPr>
              <a:t>Ensured scalability, transparency, and responsiveness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49586" y="3161358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0"/>
                </a:lnTo>
                <a:lnTo>
                  <a:pt x="0" y="487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49586" y="3850669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9586" y="4538085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1600" y="7277100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212536" y="5166360"/>
            <a:ext cx="4274701" cy="18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079" lvl="1" indent="-322040" algn="l">
              <a:lnSpc>
                <a:spcPts val="3579"/>
              </a:lnSpc>
              <a:buFont typeface="Arial"/>
              <a:buChar char="•"/>
            </a:pPr>
            <a:r>
              <a:rPr lang="en-US" sz="2983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Real-time registration </a:t>
            </a:r>
          </a:p>
          <a:p>
            <a:pPr marL="644079" lvl="1" indent="-322040" algn="l">
              <a:lnSpc>
                <a:spcPts val="3579"/>
              </a:lnSpc>
              <a:buFont typeface="Arial"/>
              <a:buChar char="•"/>
            </a:pPr>
            <a:r>
              <a:rPr lang="en-US" sz="2983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Relief tracking </a:t>
            </a:r>
          </a:p>
          <a:p>
            <a:pPr marL="644079" lvl="1" indent="-322040" algn="l">
              <a:lnSpc>
                <a:spcPts val="3579"/>
              </a:lnSpc>
              <a:buFont typeface="Arial"/>
              <a:buChar char="•"/>
            </a:pPr>
            <a:r>
              <a:rPr lang="en-US" sz="2983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Inventory logic </a:t>
            </a:r>
          </a:p>
          <a:p>
            <a:pPr marL="644079" lvl="1" indent="-322040" algn="l">
              <a:lnSpc>
                <a:spcPts val="3579"/>
              </a:lnSpc>
              <a:buFont typeface="Arial"/>
              <a:buChar char="•"/>
            </a:pPr>
            <a:r>
              <a:rPr lang="en-US" sz="2983" b="1" dirty="0">
                <a:solidFill>
                  <a:srgbClr val="000000"/>
                </a:solidFill>
                <a:latin typeface="Times New Roman Bold" panose="02020803070505020304" pitchFamily="18" charset="0"/>
                <a:ea typeface="Cabin Bold"/>
                <a:cs typeface="Times New Roman Bold" panose="02020803070505020304" pitchFamily="18" charset="0"/>
                <a:sym typeface="Cabin Bold"/>
              </a:rPr>
              <a:t>GIS mapping 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20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21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2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://apex.oracle.com/pls/apex/f?p=61713"/>
              </a:rPr>
              <a:t>http://apex.oracle.com/pls/apex/f?p=61713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8554" y="1560835"/>
            <a:ext cx="13710893" cy="909000"/>
            <a:chOff x="0" y="0"/>
            <a:chExt cx="3611099" cy="239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1099" cy="239408"/>
            </a:xfrm>
            <a:custGeom>
              <a:avLst/>
              <a:gdLst/>
              <a:ahLst/>
              <a:cxnLst/>
              <a:rect l="l" t="t" r="r" b="b"/>
              <a:pathLst>
                <a:path w="3611099" h="239408">
                  <a:moveTo>
                    <a:pt x="6776" y="0"/>
                  </a:moveTo>
                  <a:lnTo>
                    <a:pt x="3604323" y="0"/>
                  </a:lnTo>
                  <a:cubicBezTo>
                    <a:pt x="3608066" y="0"/>
                    <a:pt x="3611099" y="3034"/>
                    <a:pt x="3611099" y="6776"/>
                  </a:cubicBezTo>
                  <a:lnTo>
                    <a:pt x="3611099" y="232632"/>
                  </a:lnTo>
                  <a:cubicBezTo>
                    <a:pt x="3611099" y="236374"/>
                    <a:pt x="3608066" y="239408"/>
                    <a:pt x="3604323" y="239408"/>
                  </a:cubicBezTo>
                  <a:lnTo>
                    <a:pt x="6776" y="239408"/>
                  </a:lnTo>
                  <a:cubicBezTo>
                    <a:pt x="3034" y="239408"/>
                    <a:pt x="0" y="236374"/>
                    <a:pt x="0" y="232632"/>
                  </a:cubicBezTo>
                  <a:lnTo>
                    <a:pt x="0" y="6776"/>
                  </a:lnTo>
                  <a:cubicBezTo>
                    <a:pt x="0" y="3034"/>
                    <a:pt x="3034" y="0"/>
                    <a:pt x="6776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3611099" cy="32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1027" y="898916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4225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09020" y="3647755"/>
            <a:ext cx="3065787" cy="2000887"/>
            <a:chOff x="0" y="0"/>
            <a:chExt cx="1103171" cy="7199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3171" cy="719985"/>
            </a:xfrm>
            <a:custGeom>
              <a:avLst/>
              <a:gdLst/>
              <a:ahLst/>
              <a:cxnLst/>
              <a:rect l="l" t="t" r="r" b="b"/>
              <a:pathLst>
                <a:path w="1103171" h="719985">
                  <a:moveTo>
                    <a:pt x="0" y="0"/>
                  </a:moveTo>
                  <a:lnTo>
                    <a:pt x="1103171" y="0"/>
                  </a:lnTo>
                  <a:lnTo>
                    <a:pt x="1103171" y="719985"/>
                  </a:lnTo>
                  <a:lnTo>
                    <a:pt x="0" y="719985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103171" cy="79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28027" y="6826202"/>
            <a:ext cx="3065787" cy="2000887"/>
            <a:chOff x="0" y="0"/>
            <a:chExt cx="1103171" cy="7199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3171" cy="719985"/>
            </a:xfrm>
            <a:custGeom>
              <a:avLst/>
              <a:gdLst/>
              <a:ahLst/>
              <a:cxnLst/>
              <a:rect l="l" t="t" r="r" b="b"/>
              <a:pathLst>
                <a:path w="1103171" h="719985">
                  <a:moveTo>
                    <a:pt x="0" y="0"/>
                  </a:moveTo>
                  <a:lnTo>
                    <a:pt x="1103171" y="0"/>
                  </a:lnTo>
                  <a:lnTo>
                    <a:pt x="1103171" y="719985"/>
                  </a:lnTo>
                  <a:lnTo>
                    <a:pt x="0" y="719985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103171" cy="79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11107" y="3638230"/>
            <a:ext cx="3065787" cy="2010412"/>
            <a:chOff x="0" y="0"/>
            <a:chExt cx="1103171" cy="7234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3171" cy="723412"/>
            </a:xfrm>
            <a:custGeom>
              <a:avLst/>
              <a:gdLst/>
              <a:ahLst/>
              <a:cxnLst/>
              <a:rect l="l" t="t" r="r" b="b"/>
              <a:pathLst>
                <a:path w="1103171" h="723412">
                  <a:moveTo>
                    <a:pt x="0" y="0"/>
                  </a:moveTo>
                  <a:lnTo>
                    <a:pt x="1103171" y="0"/>
                  </a:lnTo>
                  <a:lnTo>
                    <a:pt x="1103171" y="723412"/>
                  </a:lnTo>
                  <a:lnTo>
                    <a:pt x="0" y="723412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103171" cy="7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11107" y="6826202"/>
            <a:ext cx="3065787" cy="2000887"/>
            <a:chOff x="0" y="0"/>
            <a:chExt cx="1103171" cy="7199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3171" cy="719985"/>
            </a:xfrm>
            <a:custGeom>
              <a:avLst/>
              <a:gdLst/>
              <a:ahLst/>
              <a:cxnLst/>
              <a:rect l="l" t="t" r="r" b="b"/>
              <a:pathLst>
                <a:path w="1103171" h="719985">
                  <a:moveTo>
                    <a:pt x="0" y="0"/>
                  </a:moveTo>
                  <a:lnTo>
                    <a:pt x="1103171" y="0"/>
                  </a:lnTo>
                  <a:lnTo>
                    <a:pt x="1103171" y="719985"/>
                  </a:lnTo>
                  <a:lnTo>
                    <a:pt x="0" y="719985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103171" cy="79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378940" y="2770980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397947" y="5949427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81027" y="2761455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81027" y="5949427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509090" y="2901130"/>
            <a:ext cx="1265645" cy="126564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28097" y="6079577"/>
            <a:ext cx="1265645" cy="126564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511177" y="2891605"/>
            <a:ext cx="1265645" cy="126564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511177" y="6079577"/>
            <a:ext cx="1265645" cy="1265645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613194" y="3647755"/>
            <a:ext cx="3065787" cy="2000887"/>
            <a:chOff x="0" y="0"/>
            <a:chExt cx="1103171" cy="7199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03171" cy="719985"/>
            </a:xfrm>
            <a:custGeom>
              <a:avLst/>
              <a:gdLst/>
              <a:ahLst/>
              <a:cxnLst/>
              <a:rect l="l" t="t" r="r" b="b"/>
              <a:pathLst>
                <a:path w="1103171" h="719985">
                  <a:moveTo>
                    <a:pt x="0" y="0"/>
                  </a:moveTo>
                  <a:lnTo>
                    <a:pt x="1103171" y="0"/>
                  </a:lnTo>
                  <a:lnTo>
                    <a:pt x="1103171" y="719985"/>
                  </a:lnTo>
                  <a:lnTo>
                    <a:pt x="0" y="719985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1103171" cy="79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41726" y="6826202"/>
            <a:ext cx="3065787" cy="2000887"/>
            <a:chOff x="0" y="0"/>
            <a:chExt cx="1103171" cy="71998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3171" cy="719985"/>
            </a:xfrm>
            <a:custGeom>
              <a:avLst/>
              <a:gdLst/>
              <a:ahLst/>
              <a:cxnLst/>
              <a:rect l="l" t="t" r="r" b="b"/>
              <a:pathLst>
                <a:path w="1103171" h="719985">
                  <a:moveTo>
                    <a:pt x="0" y="0"/>
                  </a:moveTo>
                  <a:lnTo>
                    <a:pt x="1103171" y="0"/>
                  </a:lnTo>
                  <a:lnTo>
                    <a:pt x="1103171" y="719985"/>
                  </a:lnTo>
                  <a:lnTo>
                    <a:pt x="0" y="719985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03171" cy="79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2383114" y="2770980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411646" y="5949427"/>
            <a:ext cx="1525946" cy="1525946"/>
          </a:xfrm>
          <a:custGeom>
            <a:avLst/>
            <a:gdLst/>
            <a:ahLst/>
            <a:cxnLst/>
            <a:rect l="l" t="t" r="r" b="b"/>
            <a:pathLst>
              <a:path w="1525946" h="1525946">
                <a:moveTo>
                  <a:pt x="0" y="0"/>
                </a:moveTo>
                <a:lnTo>
                  <a:pt x="1525946" y="0"/>
                </a:lnTo>
                <a:lnTo>
                  <a:pt x="1525946" y="1525946"/>
                </a:lnTo>
                <a:lnTo>
                  <a:pt x="0" y="152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2513264" y="2901130"/>
            <a:ext cx="1265645" cy="126564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541796" y="6079577"/>
            <a:ext cx="1265645" cy="1265645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79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4861231" y="3234264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>
                <a:moveTo>
                  <a:pt x="0" y="0"/>
                </a:moveTo>
                <a:lnTo>
                  <a:pt x="599378" y="0"/>
                </a:lnTo>
                <a:lnTo>
                  <a:pt x="599378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8808435" y="3198388"/>
            <a:ext cx="671129" cy="671129"/>
          </a:xfrm>
          <a:custGeom>
            <a:avLst/>
            <a:gdLst/>
            <a:ahLst/>
            <a:cxnLst/>
            <a:rect l="l" t="t" r="r" b="b"/>
            <a:pathLst>
              <a:path w="671129" h="671129">
                <a:moveTo>
                  <a:pt x="0" y="0"/>
                </a:moveTo>
                <a:lnTo>
                  <a:pt x="671130" y="0"/>
                </a:lnTo>
                <a:lnTo>
                  <a:pt x="671130" y="671130"/>
                </a:lnTo>
                <a:lnTo>
                  <a:pt x="0" y="671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2779108" y="3157229"/>
            <a:ext cx="791021" cy="753448"/>
          </a:xfrm>
          <a:custGeom>
            <a:avLst/>
            <a:gdLst/>
            <a:ahLst/>
            <a:cxnLst/>
            <a:rect l="l" t="t" r="r" b="b"/>
            <a:pathLst>
              <a:path w="791021" h="753448">
                <a:moveTo>
                  <a:pt x="0" y="0"/>
                </a:moveTo>
                <a:lnTo>
                  <a:pt x="791022" y="0"/>
                </a:lnTo>
                <a:lnTo>
                  <a:pt x="791022" y="753448"/>
                </a:lnTo>
                <a:lnTo>
                  <a:pt x="0" y="753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4776165" y="6258242"/>
            <a:ext cx="769511" cy="837563"/>
          </a:xfrm>
          <a:custGeom>
            <a:avLst/>
            <a:gdLst/>
            <a:ahLst/>
            <a:cxnLst/>
            <a:rect l="l" t="t" r="r" b="b"/>
            <a:pathLst>
              <a:path w="769511" h="837563">
                <a:moveTo>
                  <a:pt x="0" y="0"/>
                </a:moveTo>
                <a:lnTo>
                  <a:pt x="769511" y="0"/>
                </a:lnTo>
                <a:lnTo>
                  <a:pt x="769511" y="837563"/>
                </a:lnTo>
                <a:lnTo>
                  <a:pt x="0" y="8375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8842186" y="6340697"/>
            <a:ext cx="565527" cy="705306"/>
          </a:xfrm>
          <a:custGeom>
            <a:avLst/>
            <a:gdLst/>
            <a:ahLst/>
            <a:cxnLst/>
            <a:rect l="l" t="t" r="r" b="b"/>
            <a:pathLst>
              <a:path w="565527" h="705306">
                <a:moveTo>
                  <a:pt x="0" y="0"/>
                </a:moveTo>
                <a:lnTo>
                  <a:pt x="565528" y="0"/>
                </a:lnTo>
                <a:lnTo>
                  <a:pt x="565528" y="705306"/>
                </a:lnTo>
                <a:lnTo>
                  <a:pt x="0" y="705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2712735" y="6340697"/>
            <a:ext cx="866704" cy="860203"/>
          </a:xfrm>
          <a:custGeom>
            <a:avLst/>
            <a:gdLst/>
            <a:ahLst/>
            <a:cxnLst/>
            <a:rect l="l" t="t" r="r" b="b"/>
            <a:pathLst>
              <a:path w="866704" h="860203">
                <a:moveTo>
                  <a:pt x="0" y="0"/>
                </a:moveTo>
                <a:lnTo>
                  <a:pt x="866704" y="0"/>
                </a:lnTo>
                <a:lnTo>
                  <a:pt x="866704" y="860203"/>
                </a:lnTo>
                <a:lnTo>
                  <a:pt x="0" y="8602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2396786" y="1573376"/>
            <a:ext cx="13494428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IMPROVEMENTS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9" tooltip="http://apex.oracle.com/pls/apex/f?p=61713"/>
              </a:rPr>
              <a:t>http://apex.oracle.com/pls/apex/f?p=61713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47034" y="4330177"/>
            <a:ext cx="302777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Mobile App (Android/iOS) for volunteers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647034" y="7568902"/>
            <a:ext cx="302777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Disaster heatmap &amp; real-time analytics dashboard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649121" y="4330177"/>
            <a:ext cx="30277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SMS/OTP-based victim verification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30114" y="7568902"/>
            <a:ext cx="30277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Government &amp; NGO data export features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651208" y="4330177"/>
            <a:ext cx="302777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Integration with national NID verification system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660733" y="7568902"/>
            <a:ext cx="302777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Cloud deployment via Oracle Cloud Infrastructure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30578" y="4242975"/>
            <a:ext cx="8226844" cy="12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7"/>
              </a:lnSpc>
            </a:pPr>
            <a:r>
              <a:rPr lang="en-US" sz="8199">
                <a:solidFill>
                  <a:srgbClr val="1B294A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33194" y="5458621"/>
            <a:ext cx="7621612" cy="54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B294A"/>
                </a:solidFill>
                <a:latin typeface="Lato"/>
                <a:ea typeface="Lato"/>
                <a:cs typeface="Lato"/>
                <a:sym typeface="Lato"/>
              </a:rPr>
              <a:t>For your attention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547275" y="9258300"/>
            <a:ext cx="11740725" cy="798082"/>
            <a:chOff x="0" y="0"/>
            <a:chExt cx="3132451" cy="210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2451" cy="210194"/>
            </a:xfrm>
            <a:custGeom>
              <a:avLst/>
              <a:gdLst/>
              <a:ahLst/>
              <a:cxnLst/>
              <a:rect l="l" t="t" r="r" b="b"/>
              <a:pathLst>
                <a:path w="3132451" h="210194">
                  <a:moveTo>
                    <a:pt x="0" y="0"/>
                  </a:moveTo>
                  <a:lnTo>
                    <a:pt x="3132451" y="0"/>
                  </a:lnTo>
                  <a:lnTo>
                    <a:pt x="3132451" y="210194"/>
                  </a:lnTo>
                  <a:lnTo>
                    <a:pt x="0" y="21019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132451" cy="248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36554" y="9422440"/>
            <a:ext cx="744173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Prince Sarkar &amp; Mohidul Hasan | August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-26291"/>
            <a:ext cx="9735737" cy="10313291"/>
            <a:chOff x="0" y="0"/>
            <a:chExt cx="2564145" cy="2716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4145" cy="2716258"/>
            </a:xfrm>
            <a:custGeom>
              <a:avLst/>
              <a:gdLst/>
              <a:ahLst/>
              <a:cxnLst/>
              <a:rect l="l" t="t" r="r" b="b"/>
              <a:pathLst>
                <a:path w="2564145" h="2716258">
                  <a:moveTo>
                    <a:pt x="15109" y="0"/>
                  </a:moveTo>
                  <a:lnTo>
                    <a:pt x="2549036" y="0"/>
                  </a:lnTo>
                  <a:cubicBezTo>
                    <a:pt x="2557380" y="0"/>
                    <a:pt x="2564145" y="6764"/>
                    <a:pt x="2564145" y="15109"/>
                  </a:cubicBezTo>
                  <a:lnTo>
                    <a:pt x="2564145" y="2701149"/>
                  </a:lnTo>
                  <a:cubicBezTo>
                    <a:pt x="2564145" y="2705156"/>
                    <a:pt x="2562553" y="2708999"/>
                    <a:pt x="2559720" y="2711832"/>
                  </a:cubicBezTo>
                  <a:cubicBezTo>
                    <a:pt x="2556886" y="2714666"/>
                    <a:pt x="2553043" y="2716258"/>
                    <a:pt x="2549036" y="2716258"/>
                  </a:cubicBezTo>
                  <a:lnTo>
                    <a:pt x="15109" y="2716258"/>
                  </a:lnTo>
                  <a:cubicBezTo>
                    <a:pt x="6764" y="2716258"/>
                    <a:pt x="0" y="2709493"/>
                    <a:pt x="0" y="2701149"/>
                  </a:cubicBezTo>
                  <a:lnTo>
                    <a:pt x="0" y="15109"/>
                  </a:lnTo>
                  <a:cubicBezTo>
                    <a:pt x="0" y="6764"/>
                    <a:pt x="6764" y="0"/>
                    <a:pt x="15109" y="0"/>
                  </a:cubicBezTo>
                  <a:close/>
                </a:path>
              </a:pathLst>
            </a:custGeom>
            <a:solidFill>
              <a:srgbClr val="CCE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64145" cy="2754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3810072" y="-2008809"/>
            <a:ext cx="1024532" cy="7425476"/>
            <a:chOff x="0" y="0"/>
            <a:chExt cx="269836" cy="1955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836" cy="1955681"/>
            </a:xfrm>
            <a:custGeom>
              <a:avLst/>
              <a:gdLst/>
              <a:ahLst/>
              <a:cxnLst/>
              <a:rect l="l" t="t" r="r" b="b"/>
              <a:pathLst>
                <a:path w="269836" h="1955681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1834776"/>
                  </a:lnTo>
                  <a:cubicBezTo>
                    <a:pt x="269836" y="1901550"/>
                    <a:pt x="215705" y="1955681"/>
                    <a:pt x="148931" y="1955681"/>
                  </a:cubicBezTo>
                  <a:lnTo>
                    <a:pt x="120905" y="1955681"/>
                  </a:lnTo>
                  <a:cubicBezTo>
                    <a:pt x="54131" y="1955681"/>
                    <a:pt x="0" y="1901550"/>
                    <a:pt x="0" y="1834776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9836" cy="1993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6200" y="8474970"/>
            <a:ext cx="2526915" cy="1838322"/>
            <a:chOff x="0" y="0"/>
            <a:chExt cx="861973" cy="657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1973" cy="657919"/>
            </a:xfrm>
            <a:custGeom>
              <a:avLst/>
              <a:gdLst/>
              <a:ahLst/>
              <a:cxnLst/>
              <a:rect l="l" t="t" r="r" b="b"/>
              <a:pathLst>
                <a:path w="861973" h="657919">
                  <a:moveTo>
                    <a:pt x="44945" y="0"/>
                  </a:moveTo>
                  <a:lnTo>
                    <a:pt x="817028" y="0"/>
                  </a:lnTo>
                  <a:cubicBezTo>
                    <a:pt x="828948" y="0"/>
                    <a:pt x="840380" y="4735"/>
                    <a:pt x="848809" y="13164"/>
                  </a:cubicBezTo>
                  <a:cubicBezTo>
                    <a:pt x="857238" y="21593"/>
                    <a:pt x="861973" y="33025"/>
                    <a:pt x="861973" y="44945"/>
                  </a:cubicBezTo>
                  <a:lnTo>
                    <a:pt x="861973" y="612974"/>
                  </a:lnTo>
                  <a:cubicBezTo>
                    <a:pt x="861973" y="624894"/>
                    <a:pt x="857238" y="636326"/>
                    <a:pt x="848809" y="644755"/>
                  </a:cubicBezTo>
                  <a:cubicBezTo>
                    <a:pt x="840380" y="653184"/>
                    <a:pt x="828948" y="657919"/>
                    <a:pt x="817028" y="657919"/>
                  </a:cubicBezTo>
                  <a:lnTo>
                    <a:pt x="44945" y="657919"/>
                  </a:lnTo>
                  <a:cubicBezTo>
                    <a:pt x="33025" y="657919"/>
                    <a:pt x="21593" y="653184"/>
                    <a:pt x="13164" y="644755"/>
                  </a:cubicBezTo>
                  <a:cubicBezTo>
                    <a:pt x="4735" y="636326"/>
                    <a:pt x="0" y="624894"/>
                    <a:pt x="0" y="612974"/>
                  </a:cubicBezTo>
                  <a:lnTo>
                    <a:pt x="0" y="44945"/>
                  </a:lnTo>
                  <a:cubicBezTo>
                    <a:pt x="0" y="33025"/>
                    <a:pt x="4735" y="21593"/>
                    <a:pt x="13164" y="13164"/>
                  </a:cubicBezTo>
                  <a:cubicBezTo>
                    <a:pt x="21593" y="4735"/>
                    <a:pt x="33025" y="0"/>
                    <a:pt x="4494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61973" cy="696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" y="7075632"/>
            <a:ext cx="8559480" cy="2598781"/>
            <a:chOff x="0" y="0"/>
            <a:chExt cx="1006816" cy="296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6816" cy="296382"/>
            </a:xfrm>
            <a:custGeom>
              <a:avLst/>
              <a:gdLst/>
              <a:ahLst/>
              <a:cxnLst/>
              <a:rect l="l" t="t" r="r" b="b"/>
              <a:pathLst>
                <a:path w="1006816" h="296382">
                  <a:moveTo>
                    <a:pt x="20170" y="0"/>
                  </a:moveTo>
                  <a:lnTo>
                    <a:pt x="986646" y="0"/>
                  </a:lnTo>
                  <a:cubicBezTo>
                    <a:pt x="997785" y="0"/>
                    <a:pt x="1006816" y="9030"/>
                    <a:pt x="1006816" y="20170"/>
                  </a:cubicBezTo>
                  <a:lnTo>
                    <a:pt x="1006816" y="276212"/>
                  </a:lnTo>
                  <a:cubicBezTo>
                    <a:pt x="1006816" y="287351"/>
                    <a:pt x="997785" y="296382"/>
                    <a:pt x="986646" y="296382"/>
                  </a:cubicBezTo>
                  <a:lnTo>
                    <a:pt x="20170" y="296382"/>
                  </a:lnTo>
                  <a:cubicBezTo>
                    <a:pt x="9030" y="296382"/>
                    <a:pt x="0" y="287351"/>
                    <a:pt x="0" y="276212"/>
                  </a:cubicBezTo>
                  <a:lnTo>
                    <a:pt x="0" y="20170"/>
                  </a:lnTo>
                  <a:cubicBezTo>
                    <a:pt x="0" y="9030"/>
                    <a:pt x="9030" y="0"/>
                    <a:pt x="20170" y="0"/>
                  </a:cubicBezTo>
                  <a:close/>
                </a:path>
              </a:pathLst>
            </a:custGeom>
            <a:blipFill>
              <a:blip r:embed="rId3"/>
              <a:stretch>
                <a:fillRect t="-19151" b="-7193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551597" y="1351777"/>
            <a:ext cx="797340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46150"/>
            <a:ext cx="75307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1B294A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Background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28200" y="2531153"/>
            <a:ext cx="67047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1B294A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What Problem Are We Solving?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614" y="3243623"/>
            <a:ext cx="7906865" cy="323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Bangladesh frequently faces natural disasters such as floods, cyclones, and river erosion.</a:t>
            </a: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Relief distribution during these emergencies is often manual, delayed, and lacks transparency.</a:t>
            </a: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presents a centralized digital solution using </a:t>
            </a:r>
            <a:r>
              <a:rPr lang="en-US" sz="2599" b="1" dirty="0">
                <a:solidFill>
                  <a:srgbClr val="F0544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Oracle APEX &amp; Oracle Database</a:t>
            </a:r>
            <a:r>
              <a:rPr lang="en-US" sz="259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register victims and track relief delivery efficiently.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28200" y="3381856"/>
            <a:ext cx="3200222" cy="2612976"/>
            <a:chOff x="0" y="0"/>
            <a:chExt cx="1043884" cy="8523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3884" cy="852330"/>
            </a:xfrm>
            <a:custGeom>
              <a:avLst/>
              <a:gdLst/>
              <a:ahLst/>
              <a:cxnLst/>
              <a:rect l="l" t="t" r="r" b="b"/>
              <a:pathLst>
                <a:path w="1043884" h="852330">
                  <a:moveTo>
                    <a:pt x="123378" y="0"/>
                  </a:moveTo>
                  <a:lnTo>
                    <a:pt x="920506" y="0"/>
                  </a:lnTo>
                  <a:cubicBezTo>
                    <a:pt x="953228" y="0"/>
                    <a:pt x="984610" y="12999"/>
                    <a:pt x="1007748" y="36137"/>
                  </a:cubicBezTo>
                  <a:cubicBezTo>
                    <a:pt x="1030886" y="59275"/>
                    <a:pt x="1043884" y="90656"/>
                    <a:pt x="1043884" y="123378"/>
                  </a:cubicBezTo>
                  <a:lnTo>
                    <a:pt x="1043884" y="728952"/>
                  </a:lnTo>
                  <a:cubicBezTo>
                    <a:pt x="1043884" y="797092"/>
                    <a:pt x="988646" y="852330"/>
                    <a:pt x="920506" y="852330"/>
                  </a:cubicBezTo>
                  <a:lnTo>
                    <a:pt x="123378" y="852330"/>
                  </a:lnTo>
                  <a:cubicBezTo>
                    <a:pt x="90656" y="852330"/>
                    <a:pt x="59275" y="839331"/>
                    <a:pt x="36137" y="816193"/>
                  </a:cubicBezTo>
                  <a:cubicBezTo>
                    <a:pt x="12999" y="793055"/>
                    <a:pt x="0" y="761674"/>
                    <a:pt x="0" y="728952"/>
                  </a:cubicBezTo>
                  <a:lnTo>
                    <a:pt x="0" y="123378"/>
                  </a:lnTo>
                  <a:cubicBezTo>
                    <a:pt x="0" y="90656"/>
                    <a:pt x="12999" y="59275"/>
                    <a:pt x="36137" y="36137"/>
                  </a:cubicBezTo>
                  <a:cubicBezTo>
                    <a:pt x="59275" y="12999"/>
                    <a:pt x="90656" y="0"/>
                    <a:pt x="123378" y="0"/>
                  </a:cubicBezTo>
                  <a:close/>
                </a:path>
              </a:pathLst>
            </a:custGeom>
            <a:solidFill>
              <a:srgbClr val="FFDF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1043884" cy="97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22013" y="3348398"/>
            <a:ext cx="3200222" cy="2679893"/>
            <a:chOff x="0" y="0"/>
            <a:chExt cx="1043884" cy="8741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3884" cy="874157"/>
            </a:xfrm>
            <a:custGeom>
              <a:avLst/>
              <a:gdLst/>
              <a:ahLst/>
              <a:cxnLst/>
              <a:rect l="l" t="t" r="r" b="b"/>
              <a:pathLst>
                <a:path w="1043884" h="874157">
                  <a:moveTo>
                    <a:pt x="123378" y="0"/>
                  </a:moveTo>
                  <a:lnTo>
                    <a:pt x="920506" y="0"/>
                  </a:lnTo>
                  <a:cubicBezTo>
                    <a:pt x="953228" y="0"/>
                    <a:pt x="984610" y="12999"/>
                    <a:pt x="1007748" y="36137"/>
                  </a:cubicBezTo>
                  <a:cubicBezTo>
                    <a:pt x="1030886" y="59275"/>
                    <a:pt x="1043884" y="90656"/>
                    <a:pt x="1043884" y="123378"/>
                  </a:cubicBezTo>
                  <a:lnTo>
                    <a:pt x="1043884" y="750779"/>
                  </a:lnTo>
                  <a:cubicBezTo>
                    <a:pt x="1043884" y="818919"/>
                    <a:pt x="988646" y="874157"/>
                    <a:pt x="920506" y="874157"/>
                  </a:cubicBezTo>
                  <a:lnTo>
                    <a:pt x="123378" y="874157"/>
                  </a:lnTo>
                  <a:cubicBezTo>
                    <a:pt x="55238" y="874157"/>
                    <a:pt x="0" y="818919"/>
                    <a:pt x="0" y="750779"/>
                  </a:cubicBezTo>
                  <a:lnTo>
                    <a:pt x="0" y="123378"/>
                  </a:lnTo>
                  <a:cubicBezTo>
                    <a:pt x="0" y="90656"/>
                    <a:pt x="12999" y="59275"/>
                    <a:pt x="36137" y="36137"/>
                  </a:cubicBezTo>
                  <a:cubicBezTo>
                    <a:pt x="59275" y="12999"/>
                    <a:pt x="90656" y="0"/>
                    <a:pt x="123378" y="0"/>
                  </a:cubicBezTo>
                  <a:close/>
                </a:path>
              </a:pathLst>
            </a:custGeom>
            <a:solidFill>
              <a:srgbClr val="C6EDC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1043884" cy="99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28200" y="6318542"/>
            <a:ext cx="3200222" cy="2679893"/>
            <a:chOff x="0" y="0"/>
            <a:chExt cx="1043884" cy="8741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3884" cy="874157"/>
            </a:xfrm>
            <a:custGeom>
              <a:avLst/>
              <a:gdLst/>
              <a:ahLst/>
              <a:cxnLst/>
              <a:rect l="l" t="t" r="r" b="b"/>
              <a:pathLst>
                <a:path w="1043884" h="874157">
                  <a:moveTo>
                    <a:pt x="123378" y="0"/>
                  </a:moveTo>
                  <a:lnTo>
                    <a:pt x="920506" y="0"/>
                  </a:lnTo>
                  <a:cubicBezTo>
                    <a:pt x="953228" y="0"/>
                    <a:pt x="984610" y="12999"/>
                    <a:pt x="1007748" y="36137"/>
                  </a:cubicBezTo>
                  <a:cubicBezTo>
                    <a:pt x="1030886" y="59275"/>
                    <a:pt x="1043884" y="90656"/>
                    <a:pt x="1043884" y="123378"/>
                  </a:cubicBezTo>
                  <a:lnTo>
                    <a:pt x="1043884" y="750779"/>
                  </a:lnTo>
                  <a:cubicBezTo>
                    <a:pt x="1043884" y="818919"/>
                    <a:pt x="988646" y="874157"/>
                    <a:pt x="920506" y="874157"/>
                  </a:cubicBezTo>
                  <a:lnTo>
                    <a:pt x="123378" y="874157"/>
                  </a:lnTo>
                  <a:cubicBezTo>
                    <a:pt x="55238" y="874157"/>
                    <a:pt x="0" y="818919"/>
                    <a:pt x="0" y="750779"/>
                  </a:cubicBezTo>
                  <a:lnTo>
                    <a:pt x="0" y="123378"/>
                  </a:lnTo>
                  <a:cubicBezTo>
                    <a:pt x="0" y="90656"/>
                    <a:pt x="12999" y="59275"/>
                    <a:pt x="36137" y="36137"/>
                  </a:cubicBezTo>
                  <a:cubicBezTo>
                    <a:pt x="59275" y="12999"/>
                    <a:pt x="90656" y="0"/>
                    <a:pt x="123378" y="0"/>
                  </a:cubicBezTo>
                  <a:close/>
                </a:path>
              </a:pathLst>
            </a:custGeom>
            <a:solidFill>
              <a:srgbClr val="9EFF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43884" cy="99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22013" y="6318542"/>
            <a:ext cx="3200222" cy="2679893"/>
            <a:chOff x="0" y="0"/>
            <a:chExt cx="1043884" cy="87415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3884" cy="874157"/>
            </a:xfrm>
            <a:custGeom>
              <a:avLst/>
              <a:gdLst/>
              <a:ahLst/>
              <a:cxnLst/>
              <a:rect l="l" t="t" r="r" b="b"/>
              <a:pathLst>
                <a:path w="1043884" h="874157">
                  <a:moveTo>
                    <a:pt x="123378" y="0"/>
                  </a:moveTo>
                  <a:lnTo>
                    <a:pt x="920506" y="0"/>
                  </a:lnTo>
                  <a:cubicBezTo>
                    <a:pt x="953228" y="0"/>
                    <a:pt x="984610" y="12999"/>
                    <a:pt x="1007748" y="36137"/>
                  </a:cubicBezTo>
                  <a:cubicBezTo>
                    <a:pt x="1030886" y="59275"/>
                    <a:pt x="1043884" y="90656"/>
                    <a:pt x="1043884" y="123378"/>
                  </a:cubicBezTo>
                  <a:lnTo>
                    <a:pt x="1043884" y="750779"/>
                  </a:lnTo>
                  <a:cubicBezTo>
                    <a:pt x="1043884" y="818919"/>
                    <a:pt x="988646" y="874157"/>
                    <a:pt x="920506" y="874157"/>
                  </a:cubicBezTo>
                  <a:lnTo>
                    <a:pt x="123378" y="874157"/>
                  </a:lnTo>
                  <a:cubicBezTo>
                    <a:pt x="55238" y="874157"/>
                    <a:pt x="0" y="818919"/>
                    <a:pt x="0" y="750779"/>
                  </a:cubicBezTo>
                  <a:lnTo>
                    <a:pt x="0" y="123378"/>
                  </a:lnTo>
                  <a:cubicBezTo>
                    <a:pt x="0" y="90656"/>
                    <a:pt x="12999" y="59275"/>
                    <a:pt x="36137" y="36137"/>
                  </a:cubicBezTo>
                  <a:cubicBezTo>
                    <a:pt x="59275" y="12999"/>
                    <a:pt x="90656" y="0"/>
                    <a:pt x="123378" y="0"/>
                  </a:cubicBezTo>
                  <a:close/>
                </a:path>
              </a:pathLst>
            </a:custGeom>
            <a:solidFill>
              <a:srgbClr val="99DFF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1043884" cy="99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324328" y="4037449"/>
            <a:ext cx="300796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No centralized system to register disaster-affected people in real-time.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1039" y="3744495"/>
            <a:ext cx="2697792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Manual paperwork </a:t>
            </a:r>
          </a:p>
          <a:p>
            <a:pPr algn="ctr">
              <a:lnSpc>
                <a:spcPts val="2939"/>
              </a:lnSpc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leads to:</a:t>
            </a:r>
          </a:p>
          <a:p>
            <a:pPr algn="ctr">
              <a:lnSpc>
                <a:spcPts val="2939"/>
              </a:lnSpc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Duplication, Delays, Lack of accountability</a:t>
            </a:r>
          </a:p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endParaRPr lang="en-US" sz="2099" b="1">
              <a:solidFill>
                <a:srgbClr val="0F4662"/>
              </a:solidFill>
              <a:latin typeface="Times New Roman" panose="02020603050405020304" pitchFamily="18" charset="0"/>
              <a:ea typeface="Quicksand Bold"/>
              <a:cs typeface="Times New Roman" panose="02020603050405020304" pitchFamily="18" charset="0"/>
              <a:sym typeface="Quicksan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390079" y="6899216"/>
            <a:ext cx="287646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Volunteers struggle to collect and manage data effectively.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983892" y="7083793"/>
            <a:ext cx="287646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F4662"/>
                </a:solidFill>
                <a:latin typeface="Times New Roman" panose="02020603050405020304" pitchFamily="18" charset="0"/>
                <a:ea typeface="Quicksand Bold"/>
                <a:cs typeface="Times New Roman" panose="02020603050405020304" pitchFamily="18" charset="0"/>
                <a:sym typeface="Quicksand Bold"/>
              </a:rPr>
              <a:t>Relief delivery often fails to meet actual on-ground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233508" y="-3371664"/>
            <a:ext cx="1024532" cy="9967548"/>
            <a:chOff x="0" y="0"/>
            <a:chExt cx="269836" cy="26251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625198"/>
            </a:xfrm>
            <a:custGeom>
              <a:avLst/>
              <a:gdLst/>
              <a:ahLst/>
              <a:cxnLst/>
              <a:rect l="l" t="t" r="r" b="b"/>
              <a:pathLst>
                <a:path w="269836" h="2625198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504293"/>
                  </a:lnTo>
                  <a:cubicBezTo>
                    <a:pt x="269836" y="2571067"/>
                    <a:pt x="215705" y="2625198"/>
                    <a:pt x="148931" y="2625198"/>
                  </a:cubicBezTo>
                  <a:lnTo>
                    <a:pt x="120905" y="2625198"/>
                  </a:lnTo>
                  <a:cubicBezTo>
                    <a:pt x="54131" y="2625198"/>
                    <a:pt x="0" y="2571067"/>
                    <a:pt x="0" y="2504293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69836" cy="271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6042" y="2824822"/>
            <a:ext cx="809650" cy="737408"/>
            <a:chOff x="0" y="0"/>
            <a:chExt cx="213241" cy="194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6042" y="2811507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1408" y="2865800"/>
            <a:ext cx="882086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Digitally register disaster-affected individuals on-site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36042" y="3846830"/>
            <a:ext cx="809650" cy="737408"/>
            <a:chOff x="0" y="0"/>
            <a:chExt cx="213241" cy="194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6042" y="3833515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1408" y="3887808"/>
            <a:ext cx="852820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 item needs (food, clothing, hygiene kits, etc.)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36042" y="4869988"/>
            <a:ext cx="809650" cy="737408"/>
            <a:chOff x="0" y="0"/>
            <a:chExt cx="213241" cy="1942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6042" y="4856673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21408" y="4910965"/>
            <a:ext cx="969087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Automatically generate delivery invoices and package lists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36042" y="5835843"/>
            <a:ext cx="809650" cy="737408"/>
            <a:chOff x="0" y="0"/>
            <a:chExt cx="213241" cy="1942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6042" y="5814339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21408" y="5868631"/>
            <a:ext cx="804073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Assign supervisors to ensure confirmed delivery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36042" y="7040128"/>
            <a:ext cx="809650" cy="737408"/>
            <a:chOff x="0" y="0"/>
            <a:chExt cx="213241" cy="1942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36042" y="7018624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21408" y="7072916"/>
            <a:ext cx="741492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Monitor shortages and trigger restock alerts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64853" y="8063285"/>
            <a:ext cx="809650" cy="737408"/>
            <a:chOff x="0" y="0"/>
            <a:chExt cx="213241" cy="1942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3241" cy="194214"/>
            </a:xfrm>
            <a:custGeom>
              <a:avLst/>
              <a:gdLst/>
              <a:ahLst/>
              <a:cxnLst/>
              <a:rect l="l" t="t" r="r" b="b"/>
              <a:pathLst>
                <a:path w="213241" h="194214">
                  <a:moveTo>
                    <a:pt x="0" y="0"/>
                  </a:moveTo>
                  <a:lnTo>
                    <a:pt x="213241" y="0"/>
                  </a:lnTo>
                  <a:lnTo>
                    <a:pt x="213241" y="194214"/>
                  </a:lnTo>
                  <a:lnTo>
                    <a:pt x="0" y="194214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213241" cy="27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64853" y="8041782"/>
            <a:ext cx="809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21408" y="8096074"/>
            <a:ext cx="820104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Visualize affected areas through interactive maps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688000" y="1306249"/>
            <a:ext cx="4091091" cy="8237096"/>
            <a:chOff x="0" y="0"/>
            <a:chExt cx="9461500" cy="19050000"/>
          </a:xfrm>
        </p:grpSpPr>
        <p:sp>
          <p:nvSpPr>
            <p:cNvPr id="37" name="Freeform 37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3"/>
              <a:stretch>
                <a:fillRect t="-2954" b="-2954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447800" y="1275577"/>
            <a:ext cx="797340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OBJECTIVES OF THIS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4569070" y="-2047600"/>
            <a:ext cx="1024532" cy="7972928"/>
            <a:chOff x="0" y="0"/>
            <a:chExt cx="269836" cy="20701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070171"/>
            </a:xfrm>
            <a:custGeom>
              <a:avLst/>
              <a:gdLst/>
              <a:ahLst/>
              <a:cxnLst/>
              <a:rect l="l" t="t" r="r" b="b"/>
              <a:pathLst>
                <a:path w="269836" h="2070171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1949266"/>
                  </a:lnTo>
                  <a:cubicBezTo>
                    <a:pt x="269836" y="2016040"/>
                    <a:pt x="215705" y="2070171"/>
                    <a:pt x="148931" y="2070171"/>
                  </a:cubicBezTo>
                  <a:lnTo>
                    <a:pt x="120905" y="2070171"/>
                  </a:lnTo>
                  <a:cubicBezTo>
                    <a:pt x="54131" y="2070171"/>
                    <a:pt x="0" y="2016040"/>
                    <a:pt x="0" y="1949266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836" cy="210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3084" y="9427398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724698" y="895350"/>
            <a:ext cx="5360321" cy="8810666"/>
            <a:chOff x="0" y="0"/>
            <a:chExt cx="1428516" cy="23480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516" cy="2348028"/>
            </a:xfrm>
            <a:custGeom>
              <a:avLst/>
              <a:gdLst/>
              <a:ahLst/>
              <a:cxnLst/>
              <a:rect l="l" t="t" r="r" b="b"/>
              <a:pathLst>
                <a:path w="1428516" h="2348028">
                  <a:moveTo>
                    <a:pt x="99657" y="0"/>
                  </a:moveTo>
                  <a:lnTo>
                    <a:pt x="1328860" y="0"/>
                  </a:lnTo>
                  <a:cubicBezTo>
                    <a:pt x="1355290" y="0"/>
                    <a:pt x="1380638" y="10500"/>
                    <a:pt x="1399328" y="29189"/>
                  </a:cubicBezTo>
                  <a:cubicBezTo>
                    <a:pt x="1418017" y="47878"/>
                    <a:pt x="1428516" y="73226"/>
                    <a:pt x="1428516" y="99657"/>
                  </a:cubicBezTo>
                  <a:lnTo>
                    <a:pt x="1428516" y="2248371"/>
                  </a:lnTo>
                  <a:cubicBezTo>
                    <a:pt x="1428516" y="2274802"/>
                    <a:pt x="1418017" y="2300150"/>
                    <a:pt x="1399328" y="2318839"/>
                  </a:cubicBezTo>
                  <a:cubicBezTo>
                    <a:pt x="1380638" y="2337528"/>
                    <a:pt x="1355290" y="2348028"/>
                    <a:pt x="1328860" y="2348028"/>
                  </a:cubicBezTo>
                  <a:lnTo>
                    <a:pt x="99657" y="2348028"/>
                  </a:lnTo>
                  <a:cubicBezTo>
                    <a:pt x="73226" y="2348028"/>
                    <a:pt x="47878" y="2337528"/>
                    <a:pt x="29189" y="2318839"/>
                  </a:cubicBezTo>
                  <a:cubicBezTo>
                    <a:pt x="10500" y="2300150"/>
                    <a:pt x="0" y="2274802"/>
                    <a:pt x="0" y="2248371"/>
                  </a:cubicBezTo>
                  <a:lnTo>
                    <a:pt x="0" y="99657"/>
                  </a:lnTo>
                  <a:cubicBezTo>
                    <a:pt x="0" y="73226"/>
                    <a:pt x="10500" y="47878"/>
                    <a:pt x="29189" y="29189"/>
                  </a:cubicBezTo>
                  <a:cubicBezTo>
                    <a:pt x="47878" y="10500"/>
                    <a:pt x="73226" y="0"/>
                    <a:pt x="99657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428516" cy="2424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2501" y="2095529"/>
            <a:ext cx="4216256" cy="1202615"/>
            <a:chOff x="0" y="0"/>
            <a:chExt cx="2070997" cy="5907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0997" cy="590717"/>
            </a:xfrm>
            <a:custGeom>
              <a:avLst/>
              <a:gdLst/>
              <a:ahLst/>
              <a:cxnLst/>
              <a:rect l="l" t="t" r="r" b="b"/>
              <a:pathLst>
                <a:path w="2070997" h="590717">
                  <a:moveTo>
                    <a:pt x="67940" y="0"/>
                  </a:moveTo>
                  <a:lnTo>
                    <a:pt x="2003057" y="0"/>
                  </a:lnTo>
                  <a:cubicBezTo>
                    <a:pt x="2040580" y="0"/>
                    <a:pt x="2070997" y="30418"/>
                    <a:pt x="2070997" y="67940"/>
                  </a:cubicBezTo>
                  <a:lnTo>
                    <a:pt x="2070997" y="522777"/>
                  </a:lnTo>
                  <a:cubicBezTo>
                    <a:pt x="2070997" y="540796"/>
                    <a:pt x="2063839" y="558076"/>
                    <a:pt x="2051098" y="570818"/>
                  </a:cubicBezTo>
                  <a:cubicBezTo>
                    <a:pt x="2038357" y="583559"/>
                    <a:pt x="2021076" y="590717"/>
                    <a:pt x="2003057" y="590717"/>
                  </a:cubicBezTo>
                  <a:lnTo>
                    <a:pt x="67940" y="590717"/>
                  </a:lnTo>
                  <a:cubicBezTo>
                    <a:pt x="49921" y="590717"/>
                    <a:pt x="32640" y="583559"/>
                    <a:pt x="19899" y="570818"/>
                  </a:cubicBezTo>
                  <a:cubicBezTo>
                    <a:pt x="7158" y="558076"/>
                    <a:pt x="0" y="540796"/>
                    <a:pt x="0" y="522777"/>
                  </a:cubicBezTo>
                  <a:lnTo>
                    <a:pt x="0" y="67940"/>
                  </a:lnTo>
                  <a:cubicBezTo>
                    <a:pt x="0" y="49921"/>
                    <a:pt x="7158" y="32640"/>
                    <a:pt x="19899" y="19899"/>
                  </a:cubicBezTo>
                  <a:cubicBezTo>
                    <a:pt x="32640" y="7158"/>
                    <a:pt x="49921" y="0"/>
                    <a:pt x="67940" y="0"/>
                  </a:cubicBezTo>
                  <a:close/>
                </a:path>
              </a:pathLst>
            </a:custGeom>
            <a:solidFill>
              <a:srgbClr val="FFF2BE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070997" cy="66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2501" y="3575859"/>
            <a:ext cx="4216256" cy="1202615"/>
            <a:chOff x="0" y="0"/>
            <a:chExt cx="2070997" cy="5907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70997" cy="590717"/>
            </a:xfrm>
            <a:custGeom>
              <a:avLst/>
              <a:gdLst/>
              <a:ahLst/>
              <a:cxnLst/>
              <a:rect l="l" t="t" r="r" b="b"/>
              <a:pathLst>
                <a:path w="2070997" h="590717">
                  <a:moveTo>
                    <a:pt x="67940" y="0"/>
                  </a:moveTo>
                  <a:lnTo>
                    <a:pt x="2003057" y="0"/>
                  </a:lnTo>
                  <a:cubicBezTo>
                    <a:pt x="2040580" y="0"/>
                    <a:pt x="2070997" y="30418"/>
                    <a:pt x="2070997" y="67940"/>
                  </a:cubicBezTo>
                  <a:lnTo>
                    <a:pt x="2070997" y="522777"/>
                  </a:lnTo>
                  <a:cubicBezTo>
                    <a:pt x="2070997" y="540796"/>
                    <a:pt x="2063839" y="558076"/>
                    <a:pt x="2051098" y="570818"/>
                  </a:cubicBezTo>
                  <a:cubicBezTo>
                    <a:pt x="2038357" y="583559"/>
                    <a:pt x="2021076" y="590717"/>
                    <a:pt x="2003057" y="590717"/>
                  </a:cubicBezTo>
                  <a:lnTo>
                    <a:pt x="67940" y="590717"/>
                  </a:lnTo>
                  <a:cubicBezTo>
                    <a:pt x="49921" y="590717"/>
                    <a:pt x="32640" y="583559"/>
                    <a:pt x="19899" y="570818"/>
                  </a:cubicBezTo>
                  <a:cubicBezTo>
                    <a:pt x="7158" y="558076"/>
                    <a:pt x="0" y="540796"/>
                    <a:pt x="0" y="522777"/>
                  </a:cubicBezTo>
                  <a:lnTo>
                    <a:pt x="0" y="67940"/>
                  </a:lnTo>
                  <a:cubicBezTo>
                    <a:pt x="0" y="49921"/>
                    <a:pt x="7158" y="32640"/>
                    <a:pt x="19899" y="19899"/>
                  </a:cubicBezTo>
                  <a:cubicBezTo>
                    <a:pt x="32640" y="7158"/>
                    <a:pt x="49921" y="0"/>
                    <a:pt x="67940" y="0"/>
                  </a:cubicBezTo>
                  <a:close/>
                </a:path>
              </a:pathLst>
            </a:custGeom>
            <a:solidFill>
              <a:srgbClr val="FFF2BE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70997" cy="66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61091" y="5056189"/>
            <a:ext cx="4216256" cy="1202615"/>
            <a:chOff x="0" y="0"/>
            <a:chExt cx="2070997" cy="5907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70997" cy="590717"/>
            </a:xfrm>
            <a:custGeom>
              <a:avLst/>
              <a:gdLst/>
              <a:ahLst/>
              <a:cxnLst/>
              <a:rect l="l" t="t" r="r" b="b"/>
              <a:pathLst>
                <a:path w="2070997" h="590717">
                  <a:moveTo>
                    <a:pt x="67940" y="0"/>
                  </a:moveTo>
                  <a:lnTo>
                    <a:pt x="2003057" y="0"/>
                  </a:lnTo>
                  <a:cubicBezTo>
                    <a:pt x="2040580" y="0"/>
                    <a:pt x="2070997" y="30418"/>
                    <a:pt x="2070997" y="67940"/>
                  </a:cubicBezTo>
                  <a:lnTo>
                    <a:pt x="2070997" y="522777"/>
                  </a:lnTo>
                  <a:cubicBezTo>
                    <a:pt x="2070997" y="540796"/>
                    <a:pt x="2063839" y="558076"/>
                    <a:pt x="2051098" y="570818"/>
                  </a:cubicBezTo>
                  <a:cubicBezTo>
                    <a:pt x="2038357" y="583559"/>
                    <a:pt x="2021076" y="590717"/>
                    <a:pt x="2003057" y="590717"/>
                  </a:cubicBezTo>
                  <a:lnTo>
                    <a:pt x="67940" y="590717"/>
                  </a:lnTo>
                  <a:cubicBezTo>
                    <a:pt x="49921" y="590717"/>
                    <a:pt x="32640" y="583559"/>
                    <a:pt x="19899" y="570818"/>
                  </a:cubicBezTo>
                  <a:cubicBezTo>
                    <a:pt x="7158" y="558076"/>
                    <a:pt x="0" y="540796"/>
                    <a:pt x="0" y="522777"/>
                  </a:cubicBezTo>
                  <a:lnTo>
                    <a:pt x="0" y="67940"/>
                  </a:lnTo>
                  <a:cubicBezTo>
                    <a:pt x="0" y="49921"/>
                    <a:pt x="7158" y="32640"/>
                    <a:pt x="19899" y="19899"/>
                  </a:cubicBezTo>
                  <a:cubicBezTo>
                    <a:pt x="32640" y="7158"/>
                    <a:pt x="49921" y="0"/>
                    <a:pt x="67940" y="0"/>
                  </a:cubicBezTo>
                  <a:close/>
                </a:path>
              </a:pathLst>
            </a:custGeom>
            <a:solidFill>
              <a:srgbClr val="FFF2BE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070997" cy="66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6253678" y="3083940"/>
            <a:ext cx="185442" cy="185134"/>
            <a:chOff x="0" y="0"/>
            <a:chExt cx="186320" cy="1860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6261297" y="3091546"/>
            <a:ext cx="506555" cy="484313"/>
            <a:chOff x="0" y="0"/>
            <a:chExt cx="617845" cy="5907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6253678" y="4564269"/>
            <a:ext cx="185442" cy="185134"/>
            <a:chOff x="0" y="0"/>
            <a:chExt cx="186320" cy="1860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6261297" y="4571876"/>
            <a:ext cx="506555" cy="484313"/>
            <a:chOff x="0" y="0"/>
            <a:chExt cx="617845" cy="59071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16262267" y="6044599"/>
            <a:ext cx="185442" cy="185134"/>
            <a:chOff x="0" y="0"/>
            <a:chExt cx="186320" cy="1860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16269886" y="6052205"/>
            <a:ext cx="506555" cy="484313"/>
            <a:chOff x="0" y="0"/>
            <a:chExt cx="617845" cy="5907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16253678" y="7426078"/>
            <a:ext cx="185442" cy="185134"/>
            <a:chOff x="0" y="0"/>
            <a:chExt cx="186320" cy="18601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16261297" y="7433685"/>
            <a:ext cx="506555" cy="484313"/>
            <a:chOff x="0" y="0"/>
            <a:chExt cx="617845" cy="59071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483621" y="2302207"/>
            <a:ext cx="3754016" cy="814006"/>
            <a:chOff x="0" y="0"/>
            <a:chExt cx="3540714" cy="76775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540714" cy="767754"/>
            </a:xfrm>
            <a:custGeom>
              <a:avLst/>
              <a:gdLst/>
              <a:ahLst/>
              <a:cxnLst/>
              <a:rect l="l" t="t" r="r" b="b"/>
              <a:pathLst>
                <a:path w="3540714" h="767754">
                  <a:moveTo>
                    <a:pt x="51558" y="0"/>
                  </a:moveTo>
                  <a:lnTo>
                    <a:pt x="3489156" y="0"/>
                  </a:lnTo>
                  <a:cubicBezTo>
                    <a:pt x="3502830" y="0"/>
                    <a:pt x="3515944" y="5432"/>
                    <a:pt x="3525613" y="15101"/>
                  </a:cubicBezTo>
                  <a:cubicBezTo>
                    <a:pt x="3535282" y="24770"/>
                    <a:pt x="3540714" y="37884"/>
                    <a:pt x="3540714" y="51558"/>
                  </a:cubicBezTo>
                  <a:lnTo>
                    <a:pt x="3540714" y="716197"/>
                  </a:lnTo>
                  <a:cubicBezTo>
                    <a:pt x="3540714" y="744671"/>
                    <a:pt x="3517631" y="767754"/>
                    <a:pt x="3489156" y="767754"/>
                  </a:cubicBezTo>
                  <a:lnTo>
                    <a:pt x="51558" y="767754"/>
                  </a:lnTo>
                  <a:cubicBezTo>
                    <a:pt x="37884" y="767754"/>
                    <a:pt x="24770" y="762322"/>
                    <a:pt x="15101" y="752653"/>
                  </a:cubicBezTo>
                  <a:cubicBezTo>
                    <a:pt x="5432" y="742984"/>
                    <a:pt x="0" y="729871"/>
                    <a:pt x="0" y="716197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FFFAF3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3540714" cy="84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483621" y="3782536"/>
            <a:ext cx="3754016" cy="814006"/>
            <a:chOff x="0" y="0"/>
            <a:chExt cx="3540714" cy="76775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540714" cy="767754"/>
            </a:xfrm>
            <a:custGeom>
              <a:avLst/>
              <a:gdLst/>
              <a:ahLst/>
              <a:cxnLst/>
              <a:rect l="l" t="t" r="r" b="b"/>
              <a:pathLst>
                <a:path w="3540714" h="767754">
                  <a:moveTo>
                    <a:pt x="51558" y="0"/>
                  </a:moveTo>
                  <a:lnTo>
                    <a:pt x="3489156" y="0"/>
                  </a:lnTo>
                  <a:cubicBezTo>
                    <a:pt x="3502830" y="0"/>
                    <a:pt x="3515944" y="5432"/>
                    <a:pt x="3525613" y="15101"/>
                  </a:cubicBezTo>
                  <a:cubicBezTo>
                    <a:pt x="3535282" y="24770"/>
                    <a:pt x="3540714" y="37884"/>
                    <a:pt x="3540714" y="51558"/>
                  </a:cubicBezTo>
                  <a:lnTo>
                    <a:pt x="3540714" y="716197"/>
                  </a:lnTo>
                  <a:cubicBezTo>
                    <a:pt x="3540714" y="744671"/>
                    <a:pt x="3517631" y="767754"/>
                    <a:pt x="3489156" y="767754"/>
                  </a:cubicBezTo>
                  <a:lnTo>
                    <a:pt x="51558" y="767754"/>
                  </a:lnTo>
                  <a:cubicBezTo>
                    <a:pt x="37884" y="767754"/>
                    <a:pt x="24770" y="762322"/>
                    <a:pt x="15101" y="752653"/>
                  </a:cubicBezTo>
                  <a:cubicBezTo>
                    <a:pt x="5432" y="742984"/>
                    <a:pt x="0" y="729871"/>
                    <a:pt x="0" y="716197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FFFAF3"/>
            </a:solidFill>
            <a:ln cap="rnd">
              <a:noFill/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3540714" cy="84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492210" y="5262866"/>
            <a:ext cx="3754016" cy="814006"/>
            <a:chOff x="0" y="0"/>
            <a:chExt cx="3540714" cy="76775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540714" cy="767754"/>
            </a:xfrm>
            <a:custGeom>
              <a:avLst/>
              <a:gdLst/>
              <a:ahLst/>
              <a:cxnLst/>
              <a:rect l="l" t="t" r="r" b="b"/>
              <a:pathLst>
                <a:path w="3540714" h="767754">
                  <a:moveTo>
                    <a:pt x="51558" y="0"/>
                  </a:moveTo>
                  <a:lnTo>
                    <a:pt x="3489156" y="0"/>
                  </a:lnTo>
                  <a:cubicBezTo>
                    <a:pt x="3502830" y="0"/>
                    <a:pt x="3515944" y="5432"/>
                    <a:pt x="3525613" y="15101"/>
                  </a:cubicBezTo>
                  <a:cubicBezTo>
                    <a:pt x="3535282" y="24770"/>
                    <a:pt x="3540714" y="37884"/>
                    <a:pt x="3540714" y="51558"/>
                  </a:cubicBezTo>
                  <a:lnTo>
                    <a:pt x="3540714" y="716197"/>
                  </a:lnTo>
                  <a:cubicBezTo>
                    <a:pt x="3540714" y="744671"/>
                    <a:pt x="3517631" y="767754"/>
                    <a:pt x="3489156" y="767754"/>
                  </a:cubicBezTo>
                  <a:lnTo>
                    <a:pt x="51558" y="767754"/>
                  </a:lnTo>
                  <a:cubicBezTo>
                    <a:pt x="37884" y="767754"/>
                    <a:pt x="24770" y="762322"/>
                    <a:pt x="15101" y="752653"/>
                  </a:cubicBezTo>
                  <a:cubicBezTo>
                    <a:pt x="5432" y="742984"/>
                    <a:pt x="0" y="729871"/>
                    <a:pt x="0" y="716197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FFFAF3"/>
            </a:solidFill>
            <a:ln cap="rnd">
              <a:noFill/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3540714" cy="84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Freeform 52"/>
          <p:cNvSpPr/>
          <p:nvPr/>
        </p:nvSpPr>
        <p:spPr>
          <a:xfrm>
            <a:off x="15363231" y="2270246"/>
            <a:ext cx="925164" cy="998828"/>
          </a:xfrm>
          <a:custGeom>
            <a:avLst/>
            <a:gdLst/>
            <a:ahLst/>
            <a:cxnLst/>
            <a:rect l="l" t="t" r="r" b="b"/>
            <a:pathLst>
              <a:path w="925164" h="998828">
                <a:moveTo>
                  <a:pt x="0" y="0"/>
                </a:moveTo>
                <a:lnTo>
                  <a:pt x="925164" y="0"/>
                </a:lnTo>
                <a:lnTo>
                  <a:pt x="925164" y="998828"/>
                </a:lnTo>
                <a:lnTo>
                  <a:pt x="0" y="99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12261091" y="6533660"/>
            <a:ext cx="4216256" cy="1202615"/>
            <a:chOff x="0" y="0"/>
            <a:chExt cx="2070997" cy="59071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070997" cy="590717"/>
            </a:xfrm>
            <a:custGeom>
              <a:avLst/>
              <a:gdLst/>
              <a:ahLst/>
              <a:cxnLst/>
              <a:rect l="l" t="t" r="r" b="b"/>
              <a:pathLst>
                <a:path w="2070997" h="590717">
                  <a:moveTo>
                    <a:pt x="67940" y="0"/>
                  </a:moveTo>
                  <a:lnTo>
                    <a:pt x="2003057" y="0"/>
                  </a:lnTo>
                  <a:cubicBezTo>
                    <a:pt x="2040580" y="0"/>
                    <a:pt x="2070997" y="30418"/>
                    <a:pt x="2070997" y="67940"/>
                  </a:cubicBezTo>
                  <a:lnTo>
                    <a:pt x="2070997" y="522777"/>
                  </a:lnTo>
                  <a:cubicBezTo>
                    <a:pt x="2070997" y="540796"/>
                    <a:pt x="2063839" y="558076"/>
                    <a:pt x="2051098" y="570818"/>
                  </a:cubicBezTo>
                  <a:cubicBezTo>
                    <a:pt x="2038357" y="583559"/>
                    <a:pt x="2021076" y="590717"/>
                    <a:pt x="2003057" y="590717"/>
                  </a:cubicBezTo>
                  <a:lnTo>
                    <a:pt x="67940" y="590717"/>
                  </a:lnTo>
                  <a:cubicBezTo>
                    <a:pt x="49921" y="590717"/>
                    <a:pt x="32640" y="583559"/>
                    <a:pt x="19899" y="570818"/>
                  </a:cubicBezTo>
                  <a:cubicBezTo>
                    <a:pt x="7158" y="558076"/>
                    <a:pt x="0" y="540796"/>
                    <a:pt x="0" y="522777"/>
                  </a:cubicBezTo>
                  <a:lnTo>
                    <a:pt x="0" y="67940"/>
                  </a:lnTo>
                  <a:cubicBezTo>
                    <a:pt x="0" y="49921"/>
                    <a:pt x="7158" y="32640"/>
                    <a:pt x="19899" y="19899"/>
                  </a:cubicBezTo>
                  <a:cubicBezTo>
                    <a:pt x="32640" y="7158"/>
                    <a:pt x="49921" y="0"/>
                    <a:pt x="67940" y="0"/>
                  </a:cubicBezTo>
                  <a:close/>
                </a:path>
              </a:pathLst>
            </a:custGeom>
            <a:solidFill>
              <a:srgbClr val="FFF2BE"/>
            </a:solidFill>
            <a:ln cap="rnd">
              <a:noFill/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2070997" cy="66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 rot="-10800000">
            <a:off x="16262267" y="7522070"/>
            <a:ext cx="185442" cy="185134"/>
            <a:chOff x="0" y="0"/>
            <a:chExt cx="186320" cy="18601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6269886" y="7529676"/>
            <a:ext cx="506555" cy="484313"/>
            <a:chOff x="0" y="0"/>
            <a:chExt cx="617845" cy="59071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492210" y="6740337"/>
            <a:ext cx="3754016" cy="814006"/>
            <a:chOff x="0" y="0"/>
            <a:chExt cx="3540714" cy="76775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540714" cy="767754"/>
            </a:xfrm>
            <a:custGeom>
              <a:avLst/>
              <a:gdLst/>
              <a:ahLst/>
              <a:cxnLst/>
              <a:rect l="l" t="t" r="r" b="b"/>
              <a:pathLst>
                <a:path w="3540714" h="767754">
                  <a:moveTo>
                    <a:pt x="51558" y="0"/>
                  </a:moveTo>
                  <a:lnTo>
                    <a:pt x="3489156" y="0"/>
                  </a:lnTo>
                  <a:cubicBezTo>
                    <a:pt x="3502830" y="0"/>
                    <a:pt x="3515944" y="5432"/>
                    <a:pt x="3525613" y="15101"/>
                  </a:cubicBezTo>
                  <a:cubicBezTo>
                    <a:pt x="3535282" y="24770"/>
                    <a:pt x="3540714" y="37884"/>
                    <a:pt x="3540714" y="51558"/>
                  </a:cubicBezTo>
                  <a:lnTo>
                    <a:pt x="3540714" y="716197"/>
                  </a:lnTo>
                  <a:cubicBezTo>
                    <a:pt x="3540714" y="744671"/>
                    <a:pt x="3517631" y="767754"/>
                    <a:pt x="3489156" y="767754"/>
                  </a:cubicBezTo>
                  <a:lnTo>
                    <a:pt x="51558" y="767754"/>
                  </a:lnTo>
                  <a:cubicBezTo>
                    <a:pt x="37884" y="767754"/>
                    <a:pt x="24770" y="762322"/>
                    <a:pt x="15101" y="752653"/>
                  </a:cubicBezTo>
                  <a:cubicBezTo>
                    <a:pt x="5432" y="742984"/>
                    <a:pt x="0" y="729871"/>
                    <a:pt x="0" y="716197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FFFAF3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76200"/>
              <a:ext cx="3540714" cy="84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2261091" y="8058200"/>
            <a:ext cx="4216256" cy="1202615"/>
            <a:chOff x="0" y="0"/>
            <a:chExt cx="2070997" cy="59071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070997" cy="590717"/>
            </a:xfrm>
            <a:custGeom>
              <a:avLst/>
              <a:gdLst/>
              <a:ahLst/>
              <a:cxnLst/>
              <a:rect l="l" t="t" r="r" b="b"/>
              <a:pathLst>
                <a:path w="2070997" h="590717">
                  <a:moveTo>
                    <a:pt x="67940" y="0"/>
                  </a:moveTo>
                  <a:lnTo>
                    <a:pt x="2003057" y="0"/>
                  </a:lnTo>
                  <a:cubicBezTo>
                    <a:pt x="2040580" y="0"/>
                    <a:pt x="2070997" y="30418"/>
                    <a:pt x="2070997" y="67940"/>
                  </a:cubicBezTo>
                  <a:lnTo>
                    <a:pt x="2070997" y="522777"/>
                  </a:lnTo>
                  <a:cubicBezTo>
                    <a:pt x="2070997" y="540796"/>
                    <a:pt x="2063839" y="558076"/>
                    <a:pt x="2051098" y="570818"/>
                  </a:cubicBezTo>
                  <a:cubicBezTo>
                    <a:pt x="2038357" y="583559"/>
                    <a:pt x="2021076" y="590717"/>
                    <a:pt x="2003057" y="590717"/>
                  </a:cubicBezTo>
                  <a:lnTo>
                    <a:pt x="67940" y="590717"/>
                  </a:lnTo>
                  <a:cubicBezTo>
                    <a:pt x="49921" y="590717"/>
                    <a:pt x="32640" y="583559"/>
                    <a:pt x="19899" y="570818"/>
                  </a:cubicBezTo>
                  <a:cubicBezTo>
                    <a:pt x="7158" y="558076"/>
                    <a:pt x="0" y="540796"/>
                    <a:pt x="0" y="522777"/>
                  </a:cubicBezTo>
                  <a:lnTo>
                    <a:pt x="0" y="67940"/>
                  </a:lnTo>
                  <a:cubicBezTo>
                    <a:pt x="0" y="49921"/>
                    <a:pt x="7158" y="32640"/>
                    <a:pt x="19899" y="19899"/>
                  </a:cubicBezTo>
                  <a:cubicBezTo>
                    <a:pt x="32640" y="7158"/>
                    <a:pt x="49921" y="0"/>
                    <a:pt x="67940" y="0"/>
                  </a:cubicBezTo>
                  <a:close/>
                </a:path>
              </a:pathLst>
            </a:custGeom>
            <a:solidFill>
              <a:srgbClr val="FFF2BE"/>
            </a:solidFill>
            <a:ln cap="rnd">
              <a:noFill/>
              <a:prstDash val="solid"/>
              <a:round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76200"/>
              <a:ext cx="2070997" cy="66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Group 68"/>
          <p:cNvGrpSpPr/>
          <p:nvPr/>
        </p:nvGrpSpPr>
        <p:grpSpPr>
          <a:xfrm rot="-10800000">
            <a:off x="16262267" y="9046610"/>
            <a:ext cx="185442" cy="185134"/>
            <a:chOff x="0" y="0"/>
            <a:chExt cx="186320" cy="18601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86320" cy="186012"/>
            </a:xfrm>
            <a:custGeom>
              <a:avLst/>
              <a:gdLst/>
              <a:ahLst/>
              <a:cxnLst/>
              <a:rect l="l" t="t" r="r" b="b"/>
              <a:pathLst>
                <a:path w="186320" h="186012">
                  <a:moveTo>
                    <a:pt x="0" y="0"/>
                  </a:moveTo>
                  <a:lnTo>
                    <a:pt x="186320" y="0"/>
                  </a:lnTo>
                  <a:lnTo>
                    <a:pt x="186320" y="186012"/>
                  </a:lnTo>
                  <a:lnTo>
                    <a:pt x="0" y="186012"/>
                  </a:lnTo>
                  <a:close/>
                </a:path>
              </a:pathLst>
            </a:custGeom>
            <a:solidFill>
              <a:srgbClr val="E8652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186320" cy="262212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71"/>
          <p:cNvGrpSpPr/>
          <p:nvPr/>
        </p:nvGrpSpPr>
        <p:grpSpPr>
          <a:xfrm rot="-10800000">
            <a:off x="16269886" y="9054217"/>
            <a:ext cx="506555" cy="484313"/>
            <a:chOff x="0" y="0"/>
            <a:chExt cx="617845" cy="59071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17845" cy="590717"/>
            </a:xfrm>
            <a:custGeom>
              <a:avLst/>
              <a:gdLst/>
              <a:ahLst/>
              <a:cxnLst/>
              <a:rect l="l" t="t" r="r" b="b"/>
              <a:pathLst>
                <a:path w="617845" h="590717">
                  <a:moveTo>
                    <a:pt x="295358" y="0"/>
                  </a:moveTo>
                  <a:lnTo>
                    <a:pt x="322487" y="0"/>
                  </a:lnTo>
                  <a:cubicBezTo>
                    <a:pt x="485609" y="0"/>
                    <a:pt x="617845" y="132236"/>
                    <a:pt x="617845" y="295358"/>
                  </a:cubicBezTo>
                  <a:lnTo>
                    <a:pt x="617845" y="295358"/>
                  </a:lnTo>
                  <a:cubicBezTo>
                    <a:pt x="617845" y="458480"/>
                    <a:pt x="485609" y="590717"/>
                    <a:pt x="322487" y="590717"/>
                  </a:cubicBezTo>
                  <a:lnTo>
                    <a:pt x="295358" y="590717"/>
                  </a:lnTo>
                  <a:cubicBezTo>
                    <a:pt x="132236" y="590717"/>
                    <a:pt x="0" y="458480"/>
                    <a:pt x="0" y="295358"/>
                  </a:cubicBezTo>
                  <a:lnTo>
                    <a:pt x="0" y="295358"/>
                  </a:lnTo>
                  <a:cubicBezTo>
                    <a:pt x="0" y="132236"/>
                    <a:pt x="132236" y="0"/>
                    <a:pt x="295358" y="0"/>
                  </a:cubicBezTo>
                  <a:close/>
                </a:path>
              </a:pathLst>
            </a:custGeom>
            <a:solidFill>
              <a:srgbClr val="F1C40F"/>
            </a:solidFill>
            <a:ln cap="rnd">
              <a:noFill/>
              <a:prstDash val="solid"/>
              <a:round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76200"/>
              <a:ext cx="617845" cy="666917"/>
            </a:xfrm>
            <a:prstGeom prst="rect">
              <a:avLst/>
            </a:prstGeom>
          </p:spPr>
          <p:txBody>
            <a:bodyPr lIns="15898" tIns="15898" rIns="15898" bIns="15898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2492210" y="8264878"/>
            <a:ext cx="3754016" cy="814006"/>
            <a:chOff x="0" y="0"/>
            <a:chExt cx="3540714" cy="76775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540714" cy="767754"/>
            </a:xfrm>
            <a:custGeom>
              <a:avLst/>
              <a:gdLst/>
              <a:ahLst/>
              <a:cxnLst/>
              <a:rect l="l" t="t" r="r" b="b"/>
              <a:pathLst>
                <a:path w="3540714" h="767754">
                  <a:moveTo>
                    <a:pt x="51558" y="0"/>
                  </a:moveTo>
                  <a:lnTo>
                    <a:pt x="3489156" y="0"/>
                  </a:lnTo>
                  <a:cubicBezTo>
                    <a:pt x="3502830" y="0"/>
                    <a:pt x="3515944" y="5432"/>
                    <a:pt x="3525613" y="15101"/>
                  </a:cubicBezTo>
                  <a:cubicBezTo>
                    <a:pt x="3535282" y="24770"/>
                    <a:pt x="3540714" y="37884"/>
                    <a:pt x="3540714" y="51558"/>
                  </a:cubicBezTo>
                  <a:lnTo>
                    <a:pt x="3540714" y="716197"/>
                  </a:lnTo>
                  <a:cubicBezTo>
                    <a:pt x="3540714" y="744671"/>
                    <a:pt x="3517631" y="767754"/>
                    <a:pt x="3489156" y="767754"/>
                  </a:cubicBezTo>
                  <a:lnTo>
                    <a:pt x="51558" y="767754"/>
                  </a:lnTo>
                  <a:cubicBezTo>
                    <a:pt x="37884" y="767754"/>
                    <a:pt x="24770" y="762322"/>
                    <a:pt x="15101" y="752653"/>
                  </a:cubicBezTo>
                  <a:cubicBezTo>
                    <a:pt x="5432" y="742984"/>
                    <a:pt x="0" y="729871"/>
                    <a:pt x="0" y="716197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FFFAF3"/>
            </a:solidFill>
            <a:ln cap="rnd">
              <a:noFill/>
              <a:prstDash val="solid"/>
              <a:round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3540714" cy="84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7" name="Freeform 77"/>
          <p:cNvSpPr/>
          <p:nvPr/>
        </p:nvSpPr>
        <p:spPr>
          <a:xfrm>
            <a:off x="15388597" y="3797894"/>
            <a:ext cx="874433" cy="855851"/>
          </a:xfrm>
          <a:custGeom>
            <a:avLst/>
            <a:gdLst/>
            <a:ahLst/>
            <a:cxnLst/>
            <a:rect l="l" t="t" r="r" b="b"/>
            <a:pathLst>
              <a:path w="874433" h="855851">
                <a:moveTo>
                  <a:pt x="0" y="0"/>
                </a:moveTo>
                <a:lnTo>
                  <a:pt x="874432" y="0"/>
                </a:lnTo>
                <a:lnTo>
                  <a:pt x="874432" y="855851"/>
                </a:lnTo>
                <a:lnTo>
                  <a:pt x="0" y="855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5296638" y="5247975"/>
            <a:ext cx="1058350" cy="883241"/>
          </a:xfrm>
          <a:custGeom>
            <a:avLst/>
            <a:gdLst/>
            <a:ahLst/>
            <a:cxnLst/>
            <a:rect l="l" t="t" r="r" b="b"/>
            <a:pathLst>
              <a:path w="1058350" h="883241">
                <a:moveTo>
                  <a:pt x="0" y="0"/>
                </a:moveTo>
                <a:lnTo>
                  <a:pt x="1058350" y="0"/>
                </a:lnTo>
                <a:lnTo>
                  <a:pt x="1058350" y="883241"/>
                </a:lnTo>
                <a:lnTo>
                  <a:pt x="0" y="883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73417" y="6587957"/>
            <a:ext cx="704792" cy="957272"/>
          </a:xfrm>
          <a:custGeom>
            <a:avLst/>
            <a:gdLst/>
            <a:ahLst/>
            <a:cxnLst/>
            <a:rect l="l" t="t" r="r" b="b"/>
            <a:pathLst>
              <a:path w="704792" h="957272">
                <a:moveTo>
                  <a:pt x="0" y="0"/>
                </a:moveTo>
                <a:lnTo>
                  <a:pt x="704792" y="0"/>
                </a:lnTo>
                <a:lnTo>
                  <a:pt x="704792" y="957273"/>
                </a:lnTo>
                <a:lnTo>
                  <a:pt x="0" y="957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5445942" y="8339628"/>
            <a:ext cx="759742" cy="734101"/>
          </a:xfrm>
          <a:custGeom>
            <a:avLst/>
            <a:gdLst/>
            <a:ahLst/>
            <a:cxnLst/>
            <a:rect l="l" t="t" r="r" b="b"/>
            <a:pathLst>
              <a:path w="759742" h="734101">
                <a:moveTo>
                  <a:pt x="0" y="0"/>
                </a:moveTo>
                <a:lnTo>
                  <a:pt x="759742" y="0"/>
                </a:lnTo>
                <a:lnTo>
                  <a:pt x="759742" y="734101"/>
                </a:lnTo>
                <a:lnTo>
                  <a:pt x="0" y="7341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1" name="TextBox 81"/>
          <p:cNvSpPr txBox="1"/>
          <p:nvPr/>
        </p:nvSpPr>
        <p:spPr>
          <a:xfrm>
            <a:off x="12702142" y="2389363"/>
            <a:ext cx="2359999" cy="64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E</a:t>
            </a:r>
            <a:r>
              <a:rPr lang="en-US" sz="1803" u="none" strike="noStrike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nables live tracking and mapping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597176" y="3869693"/>
            <a:ext cx="2569931" cy="64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Support</a:t>
            </a:r>
            <a:r>
              <a:rPr lang="en-US" sz="1803" u="none" strike="noStrike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 data-driven relief allocation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597176" y="5350023"/>
            <a:ext cx="2606741" cy="64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Mi</a:t>
            </a:r>
            <a:r>
              <a:rPr lang="en-US" sz="1803" u="none" strike="noStrike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nimizes errors and accelerates response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992512" y="1383511"/>
            <a:ext cx="4864033" cy="50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756" b="1">
                <a:solidFill>
                  <a:srgbClr val="1B1B1B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Why This System Matters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710731" y="6827494"/>
            <a:ext cx="2359999" cy="64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E</a:t>
            </a:r>
            <a:r>
              <a:rPr lang="en-US" sz="1803" u="none" strike="noStrike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nsures all victims are recorded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597176" y="8352034"/>
            <a:ext cx="2606741" cy="64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4"/>
              </a:lnSpc>
              <a:spcBef>
                <a:spcPct val="0"/>
              </a:spcBef>
            </a:pPr>
            <a:r>
              <a:rPr lang="en-US" sz="1803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Ce</a:t>
            </a:r>
            <a:r>
              <a:rPr lang="en-US" sz="1803" u="none" strike="noStrike">
                <a:solidFill>
                  <a:srgbClr val="1B1B1B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ntralized platform for organization</a:t>
            </a:r>
          </a:p>
        </p:txBody>
      </p:sp>
      <p:sp>
        <p:nvSpPr>
          <p:cNvPr id="87" name="Freeform 87"/>
          <p:cNvSpPr/>
          <p:nvPr/>
        </p:nvSpPr>
        <p:spPr>
          <a:xfrm>
            <a:off x="15380120" y="1128929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4" y="0"/>
                </a:lnTo>
                <a:lnTo>
                  <a:pt x="1038274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8" name="TextBox 88"/>
          <p:cNvSpPr txBox="1"/>
          <p:nvPr/>
        </p:nvSpPr>
        <p:spPr>
          <a:xfrm>
            <a:off x="1828800" y="1590599"/>
            <a:ext cx="7249686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SCOPE OF THE PROJECT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28700" y="2967721"/>
            <a:ext cx="9343415" cy="234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151" lvl="1" indent="-350076" algn="l">
              <a:lnSpc>
                <a:spcPts val="4540"/>
              </a:lnSpc>
              <a:buFont typeface="Arial"/>
              <a:buChar char="•"/>
            </a:pPr>
            <a:r>
              <a:rPr lang="en-US" sz="3242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Geographical Coverage:</a:t>
            </a:r>
            <a:r>
              <a:rPr lang="en-US" sz="3242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Nationwide (Bangladesh)</a:t>
            </a:r>
          </a:p>
          <a:p>
            <a:pPr marL="700151" lvl="1" indent="-350076" algn="l">
              <a:lnSpc>
                <a:spcPts val="4540"/>
              </a:lnSpc>
              <a:buFont typeface="Arial"/>
              <a:buChar char="•"/>
            </a:pPr>
            <a:r>
              <a:rPr lang="en-US" sz="3242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Users:</a:t>
            </a:r>
            <a:r>
              <a:rPr lang="en-US" sz="3242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Volunteers, Supervisors, Admin</a:t>
            </a:r>
          </a:p>
          <a:p>
            <a:pPr marL="700151" lvl="1" indent="-350076" algn="l">
              <a:lnSpc>
                <a:spcPts val="4540"/>
              </a:lnSpc>
              <a:buFont typeface="Arial"/>
              <a:buChar char="•"/>
            </a:pPr>
            <a:r>
              <a:rPr lang="en-US" sz="3242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Platform:</a:t>
            </a:r>
            <a:r>
              <a:rPr lang="en-US" sz="3242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Oracle APEX (Web-based)</a:t>
            </a:r>
          </a:p>
          <a:p>
            <a:pPr marL="700151" lvl="1" indent="-350076" algn="l">
              <a:lnSpc>
                <a:spcPts val="4540"/>
              </a:lnSpc>
              <a:buFont typeface="Arial"/>
              <a:buChar char="•"/>
            </a:pPr>
            <a:r>
              <a:rPr lang="en-US" sz="3242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Operations Included: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28700" y="7648008"/>
            <a:ext cx="1038167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151" lvl="1" indent="-350076" algn="l">
              <a:lnSpc>
                <a:spcPts val="4540"/>
              </a:lnSpc>
              <a:buFont typeface="Arial"/>
              <a:buChar char="•"/>
            </a:pPr>
            <a:r>
              <a:rPr lang="en-US" sz="3242" b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Not included: </a:t>
            </a:r>
            <a:r>
              <a:rPr lang="en-US" sz="3242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Real-time mobile app (planned for future)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156012" y="5280107"/>
            <a:ext cx="4006307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783" lvl="1" indent="-268392" algn="l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Victim registration</a:t>
            </a:r>
          </a:p>
          <a:p>
            <a:pPr marL="536783" lvl="1" indent="-268392" algn="l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Need assessment</a:t>
            </a:r>
          </a:p>
          <a:p>
            <a:pPr marL="536783" lvl="1" indent="-268392" algn="l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Relief package generation</a:t>
            </a:r>
          </a:p>
          <a:p>
            <a:pPr marL="536783" lvl="1" indent="-268392" algn="l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Delivery tracking</a:t>
            </a:r>
          </a:p>
          <a:p>
            <a:pPr marL="536783" lvl="1" indent="-268392" algn="l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Inventory alerts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679359" y="-1417235"/>
            <a:ext cx="1024532" cy="5916401"/>
            <a:chOff x="0" y="0"/>
            <a:chExt cx="269836" cy="1558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1558229"/>
            </a:xfrm>
            <a:custGeom>
              <a:avLst/>
              <a:gdLst/>
              <a:ahLst/>
              <a:cxnLst/>
              <a:rect l="l" t="t" r="r" b="b"/>
              <a:pathLst>
                <a:path w="269836" h="1558229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1437324"/>
                  </a:lnTo>
                  <a:cubicBezTo>
                    <a:pt x="269836" y="1504098"/>
                    <a:pt x="215705" y="1558229"/>
                    <a:pt x="148931" y="1558229"/>
                  </a:cubicBezTo>
                  <a:lnTo>
                    <a:pt x="120905" y="1558229"/>
                  </a:lnTo>
                  <a:cubicBezTo>
                    <a:pt x="54131" y="1558229"/>
                    <a:pt x="0" y="1504098"/>
                    <a:pt x="0" y="1437324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836" cy="1596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3084" y="9160013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9"/>
                </a:lnTo>
                <a:lnTo>
                  <a:pt x="0" y="25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22538" y="769132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88" y="1192701"/>
            <a:ext cx="15205697" cy="8553203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6781800" y="1192702"/>
            <a:ext cx="469314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System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33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31334" y="-2653215"/>
            <a:ext cx="1024532" cy="9448800"/>
            <a:chOff x="0" y="0"/>
            <a:chExt cx="269836" cy="2446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446652"/>
            </a:xfrm>
            <a:custGeom>
              <a:avLst/>
              <a:gdLst/>
              <a:ahLst/>
              <a:cxnLst/>
              <a:rect l="l" t="t" r="r" b="b"/>
              <a:pathLst>
                <a:path w="269836" h="2446652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325747"/>
                  </a:lnTo>
                  <a:cubicBezTo>
                    <a:pt x="269836" y="2392521"/>
                    <a:pt x="215705" y="2446652"/>
                    <a:pt x="148931" y="2446652"/>
                  </a:cubicBezTo>
                  <a:lnTo>
                    <a:pt x="120905" y="2446652"/>
                  </a:lnTo>
                  <a:cubicBezTo>
                    <a:pt x="54131" y="2446652"/>
                    <a:pt x="0" y="2392521"/>
                    <a:pt x="0" y="2325747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69836" cy="2532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400" y="1617193"/>
            <a:ext cx="9132170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System Users &amp; Permissions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21027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71790" y="3088580"/>
            <a:ext cx="4796104" cy="4796104"/>
          </a:xfrm>
          <a:custGeom>
            <a:avLst/>
            <a:gdLst/>
            <a:ahLst/>
            <a:cxnLst/>
            <a:rect l="l" t="t" r="r" b="b"/>
            <a:pathLst>
              <a:path w="4796104" h="4796104">
                <a:moveTo>
                  <a:pt x="0" y="0"/>
                </a:moveTo>
                <a:lnTo>
                  <a:pt x="4796103" y="0"/>
                </a:lnTo>
                <a:lnTo>
                  <a:pt x="4796103" y="4796103"/>
                </a:lnTo>
                <a:lnTo>
                  <a:pt x="0" y="4796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042055" y="8072649"/>
            <a:ext cx="325557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Use case diagram</a:t>
            </a:r>
          </a:p>
        </p:txBody>
      </p:sp>
      <p:grpSp>
        <p:nvGrpSpPr>
          <p:cNvPr id="15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16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7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hlinkClick r:id="rId6" tooltip="http://apex.oracle.com/pls/apex/f?p=61713"/>
              </a:rPr>
              <a:t>http://apex.oracle.com/pls/apex/f?p=61713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02882"/>
              </p:ext>
            </p:extLst>
          </p:nvPr>
        </p:nvGraphicFramePr>
        <p:xfrm>
          <a:off x="1521095" y="3805836"/>
          <a:ext cx="8229600" cy="4233264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2136505">
                  <a:extLst>
                    <a:ext uri="{9D8B030D-6E8A-4147-A177-3AD203B41FA5}">
                      <a16:colId xmlns:a16="http://schemas.microsoft.com/office/drawing/2014/main" val="2527890883"/>
                    </a:ext>
                  </a:extLst>
                </a:gridCol>
                <a:gridCol w="6093095">
                  <a:extLst>
                    <a:ext uri="{9D8B030D-6E8A-4147-A177-3AD203B41FA5}">
                      <a16:colId xmlns:a16="http://schemas.microsoft.com/office/drawing/2014/main" val="1928071645"/>
                    </a:ext>
                  </a:extLst>
                </a:gridCol>
              </a:tblGrid>
              <a:tr h="804264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Type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 &amp; Actions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1798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Volunteer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 victims, input needs, update location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0038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 invoices, manage delivery, mark completed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96438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 full system, approve users, manage data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77355"/>
                  </a:ext>
                </a:extLst>
              </a:tr>
            </a:tbl>
          </a:graphicData>
        </a:graphic>
      </p:graphicFrame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1521095" y="362101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4180891" y="-1950508"/>
            <a:ext cx="1024532" cy="8043384"/>
            <a:chOff x="0" y="0"/>
            <a:chExt cx="269836" cy="2346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346622"/>
            </a:xfrm>
            <a:custGeom>
              <a:avLst/>
              <a:gdLst/>
              <a:ahLst/>
              <a:cxnLst/>
              <a:rect l="l" t="t" r="r" b="b"/>
              <a:pathLst>
                <a:path w="269836" h="2346622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225718"/>
                  </a:lnTo>
                  <a:cubicBezTo>
                    <a:pt x="269836" y="2292492"/>
                    <a:pt x="215705" y="2346622"/>
                    <a:pt x="148931" y="2346622"/>
                  </a:cubicBezTo>
                  <a:lnTo>
                    <a:pt x="120905" y="2346622"/>
                  </a:lnTo>
                  <a:cubicBezTo>
                    <a:pt x="54131" y="2346622"/>
                    <a:pt x="0" y="2292492"/>
                    <a:pt x="0" y="2225718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836" cy="238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1027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5400000">
            <a:off x="13384569" y="-1919650"/>
            <a:ext cx="989369" cy="7946508"/>
            <a:chOff x="0" y="0"/>
            <a:chExt cx="269836" cy="2286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9836" cy="2286605"/>
            </a:xfrm>
            <a:custGeom>
              <a:avLst/>
              <a:gdLst/>
              <a:ahLst/>
              <a:cxnLst/>
              <a:rect l="l" t="t" r="r" b="b"/>
              <a:pathLst>
                <a:path w="269836" h="2286605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165700"/>
                  </a:lnTo>
                  <a:cubicBezTo>
                    <a:pt x="269836" y="2232474"/>
                    <a:pt x="215705" y="2286605"/>
                    <a:pt x="148931" y="2286605"/>
                  </a:cubicBezTo>
                  <a:lnTo>
                    <a:pt x="120905" y="2286605"/>
                  </a:lnTo>
                  <a:cubicBezTo>
                    <a:pt x="54131" y="2286605"/>
                    <a:pt x="0" y="2232474"/>
                    <a:pt x="0" y="2165700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9836" cy="232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82217" y="2850151"/>
            <a:ext cx="8472536" cy="5358111"/>
            <a:chOff x="0" y="0"/>
            <a:chExt cx="2231450" cy="14111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31450" cy="1411190"/>
            </a:xfrm>
            <a:custGeom>
              <a:avLst/>
              <a:gdLst/>
              <a:ahLst/>
              <a:cxnLst/>
              <a:rect l="l" t="t" r="r" b="b"/>
              <a:pathLst>
                <a:path w="2231450" h="1411190">
                  <a:moveTo>
                    <a:pt x="46602" y="0"/>
                  </a:moveTo>
                  <a:lnTo>
                    <a:pt x="2184848" y="0"/>
                  </a:lnTo>
                  <a:cubicBezTo>
                    <a:pt x="2197207" y="0"/>
                    <a:pt x="2209061" y="4910"/>
                    <a:pt x="2217800" y="13649"/>
                  </a:cubicBezTo>
                  <a:cubicBezTo>
                    <a:pt x="2226540" y="22389"/>
                    <a:pt x="2231450" y="34242"/>
                    <a:pt x="2231450" y="46602"/>
                  </a:cubicBezTo>
                  <a:lnTo>
                    <a:pt x="2231450" y="1364588"/>
                  </a:lnTo>
                  <a:cubicBezTo>
                    <a:pt x="2231450" y="1376947"/>
                    <a:pt x="2226540" y="1388801"/>
                    <a:pt x="2217800" y="1397540"/>
                  </a:cubicBezTo>
                  <a:cubicBezTo>
                    <a:pt x="2209061" y="1406280"/>
                    <a:pt x="2197207" y="1411190"/>
                    <a:pt x="2184848" y="1411190"/>
                  </a:cubicBezTo>
                  <a:lnTo>
                    <a:pt x="46602" y="1411190"/>
                  </a:lnTo>
                  <a:cubicBezTo>
                    <a:pt x="34242" y="1411190"/>
                    <a:pt x="22389" y="1406280"/>
                    <a:pt x="13649" y="1397540"/>
                  </a:cubicBezTo>
                  <a:cubicBezTo>
                    <a:pt x="4910" y="1388801"/>
                    <a:pt x="0" y="1376947"/>
                    <a:pt x="0" y="1364588"/>
                  </a:cubicBezTo>
                  <a:lnTo>
                    <a:pt x="0" y="46602"/>
                  </a:lnTo>
                  <a:cubicBezTo>
                    <a:pt x="0" y="34242"/>
                    <a:pt x="4910" y="22389"/>
                    <a:pt x="13649" y="13649"/>
                  </a:cubicBezTo>
                  <a:cubicBezTo>
                    <a:pt x="22389" y="4910"/>
                    <a:pt x="34242" y="0"/>
                    <a:pt x="466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231450" cy="1487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1464" y="2795010"/>
            <a:ext cx="8349679" cy="5358111"/>
            <a:chOff x="0" y="0"/>
            <a:chExt cx="2199093" cy="14111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99093" cy="1411190"/>
            </a:xfrm>
            <a:custGeom>
              <a:avLst/>
              <a:gdLst/>
              <a:ahLst/>
              <a:cxnLst/>
              <a:rect l="l" t="t" r="r" b="b"/>
              <a:pathLst>
                <a:path w="2199093" h="1411190">
                  <a:moveTo>
                    <a:pt x="47288" y="0"/>
                  </a:moveTo>
                  <a:lnTo>
                    <a:pt x="2151805" y="0"/>
                  </a:lnTo>
                  <a:cubicBezTo>
                    <a:pt x="2177921" y="0"/>
                    <a:pt x="2199093" y="21171"/>
                    <a:pt x="2199093" y="47288"/>
                  </a:cubicBezTo>
                  <a:lnTo>
                    <a:pt x="2199093" y="1363902"/>
                  </a:lnTo>
                  <a:cubicBezTo>
                    <a:pt x="2199093" y="1390018"/>
                    <a:pt x="2177921" y="1411190"/>
                    <a:pt x="2151805" y="1411190"/>
                  </a:cubicBezTo>
                  <a:lnTo>
                    <a:pt x="47288" y="1411190"/>
                  </a:lnTo>
                  <a:cubicBezTo>
                    <a:pt x="21171" y="1411190"/>
                    <a:pt x="0" y="1390018"/>
                    <a:pt x="0" y="1363902"/>
                  </a:cubicBezTo>
                  <a:lnTo>
                    <a:pt x="0" y="47288"/>
                  </a:lnTo>
                  <a:cubicBezTo>
                    <a:pt x="0" y="21171"/>
                    <a:pt x="21171" y="0"/>
                    <a:pt x="472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199093" cy="1487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49586" y="3161358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0"/>
                </a:lnTo>
                <a:lnTo>
                  <a:pt x="0" y="487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49586" y="3850669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49586" y="4538085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9586" y="5225501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0"/>
                </a:lnTo>
                <a:lnTo>
                  <a:pt x="0" y="487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49586" y="5912916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49586" y="6600332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49586" y="7287748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879560" y="3180317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879560" y="3869629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6879560" y="4557045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0"/>
                </a:lnTo>
                <a:lnTo>
                  <a:pt x="0" y="487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879560" y="5244460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879560" y="5931876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879560" y="6619292"/>
            <a:ext cx="511696" cy="487391"/>
          </a:xfrm>
          <a:custGeom>
            <a:avLst/>
            <a:gdLst/>
            <a:ahLst/>
            <a:cxnLst/>
            <a:rect l="l" t="t" r="r" b="b"/>
            <a:pathLst>
              <a:path w="511696" h="487391">
                <a:moveTo>
                  <a:pt x="0" y="0"/>
                </a:moveTo>
                <a:lnTo>
                  <a:pt x="511697" y="0"/>
                </a:lnTo>
                <a:lnTo>
                  <a:pt x="511697" y="487391"/>
                </a:lnTo>
                <a:lnTo>
                  <a:pt x="0" y="487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49586" y="1693393"/>
            <a:ext cx="6904010" cy="57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Functional Requirements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14847" y="1693393"/>
            <a:ext cx="8676410" cy="57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Non-Functional Requirements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14514" y="2951808"/>
            <a:ext cx="6342817" cy="480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Victim registration with GPS &amp; NID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Store &amp; retrieve affected people’s data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Record requested relief items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Assign delivery roles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Detect item shortage automatically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Visualize affected areas on map</a:t>
            </a:r>
          </a:p>
          <a:p>
            <a:pPr algn="l">
              <a:lnSpc>
                <a:spcPts val="5516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Export data for government/NGOs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5569" y="2933700"/>
            <a:ext cx="6170295" cy="410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Secure &amp; authenticated user access</a:t>
            </a:r>
          </a:p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Mobile responsiveness (Oracle APEX)</a:t>
            </a:r>
          </a:p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Real-time data synchronization</a:t>
            </a:r>
          </a:p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Optimized for low-bandwidth regions</a:t>
            </a:r>
          </a:p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Scalable to national level</a:t>
            </a:r>
          </a:p>
          <a:p>
            <a:pPr algn="r">
              <a:lnSpc>
                <a:spcPts val="5543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Oracle DB reliability and integrity</a:t>
            </a:r>
          </a:p>
        </p:txBody>
      </p:sp>
      <p:grpSp>
        <p:nvGrpSpPr>
          <p:cNvPr id="37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38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39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0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://apex.oracle.com/pls/apex/f?p=61713"/>
              </a:rPr>
              <a:t>http://apex.oracle.com/pls/apex/f?p=61713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3908992" y="-1816673"/>
            <a:ext cx="1024532" cy="7775715"/>
            <a:chOff x="0" y="0"/>
            <a:chExt cx="269836" cy="2346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346622"/>
            </a:xfrm>
            <a:custGeom>
              <a:avLst/>
              <a:gdLst/>
              <a:ahLst/>
              <a:cxnLst/>
              <a:rect l="l" t="t" r="r" b="b"/>
              <a:pathLst>
                <a:path w="269836" h="2346622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225718"/>
                  </a:lnTo>
                  <a:cubicBezTo>
                    <a:pt x="269836" y="2292492"/>
                    <a:pt x="215705" y="2346622"/>
                    <a:pt x="148931" y="2346622"/>
                  </a:cubicBezTo>
                  <a:lnTo>
                    <a:pt x="120905" y="2346622"/>
                  </a:lnTo>
                  <a:cubicBezTo>
                    <a:pt x="54131" y="2346622"/>
                    <a:pt x="0" y="2292492"/>
                    <a:pt x="0" y="2225718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69836" cy="2432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617193"/>
            <a:ext cx="8672598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System Architecture Overview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21027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0685" y="3401875"/>
            <a:ext cx="7098430" cy="4188464"/>
          </a:xfrm>
          <a:custGeom>
            <a:avLst/>
            <a:gdLst/>
            <a:ahLst/>
            <a:cxnLst/>
            <a:rect l="l" t="t" r="r" b="b"/>
            <a:pathLst>
              <a:path w="7098430" h="4188464">
                <a:moveTo>
                  <a:pt x="0" y="0"/>
                </a:moveTo>
                <a:lnTo>
                  <a:pt x="7098431" y="0"/>
                </a:lnTo>
                <a:lnTo>
                  <a:pt x="7098431" y="4188464"/>
                </a:lnTo>
                <a:lnTo>
                  <a:pt x="0" y="4188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94"/>
            </a:stretch>
          </a:blipFill>
        </p:spPr>
      </p:sp>
      <p:grpSp>
        <p:nvGrpSpPr>
          <p:cNvPr id="14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15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6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hlinkClick r:id="rId6" tooltip="http://apex.oracle.com/pls/apex/f?p=61713"/>
              </a:rPr>
              <a:t>http://apex.oracle.com/pls/apex/f?p=61713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47901"/>
              </p:ext>
            </p:extLst>
          </p:nvPr>
        </p:nvGraphicFramePr>
        <p:xfrm>
          <a:off x="9014460" y="3401875"/>
          <a:ext cx="8587740" cy="4188464"/>
        </p:xfrm>
        <a:graphic>
          <a:graphicData uri="http://schemas.openxmlformats.org/drawingml/2006/table">
            <a:tbl>
              <a:tblPr/>
              <a:tblGrid>
                <a:gridCol w="2644140">
                  <a:extLst>
                    <a:ext uri="{9D8B030D-6E8A-4147-A177-3AD203B41FA5}">
                      <a16:colId xmlns:a16="http://schemas.microsoft.com/office/drawing/2014/main" val="2522903263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60658307"/>
                    </a:ext>
                  </a:extLst>
                </a:gridCol>
              </a:tblGrid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14136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Front-End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Oracle APEX (Web UI)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882714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Back-End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Oracle Database (SQL/PLSQL)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30038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 &amp; Triggers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PL/SQL Procedures &amp; Triggers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654656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APEX Map Plugin / Leaflet.js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787319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Hosting/Infra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Oracle DB / Cloud (optional)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46524"/>
                  </a:ext>
                </a:extLst>
              </a:tr>
              <a:tr h="598352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Role-based login, NID validation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58786"/>
                  </a:ext>
                </a:extLst>
              </a:tr>
            </a:tbl>
          </a:graphicData>
        </a:graphic>
      </p:graphicFrame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9014460" y="32170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030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3575864" y="-1438096"/>
            <a:ext cx="1024532" cy="6804660"/>
            <a:chOff x="0" y="0"/>
            <a:chExt cx="269836" cy="28601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36" cy="2860108"/>
            </a:xfrm>
            <a:custGeom>
              <a:avLst/>
              <a:gdLst/>
              <a:ahLst/>
              <a:cxnLst/>
              <a:rect l="l" t="t" r="r" b="b"/>
              <a:pathLst>
                <a:path w="269836" h="2860108">
                  <a:moveTo>
                    <a:pt x="120905" y="0"/>
                  </a:moveTo>
                  <a:lnTo>
                    <a:pt x="148931" y="0"/>
                  </a:lnTo>
                  <a:cubicBezTo>
                    <a:pt x="215705" y="0"/>
                    <a:pt x="269836" y="54131"/>
                    <a:pt x="269836" y="120905"/>
                  </a:cubicBezTo>
                  <a:lnTo>
                    <a:pt x="269836" y="2739203"/>
                  </a:lnTo>
                  <a:cubicBezTo>
                    <a:pt x="269836" y="2805977"/>
                    <a:pt x="215705" y="2860108"/>
                    <a:pt x="148931" y="2860108"/>
                  </a:cubicBezTo>
                  <a:lnTo>
                    <a:pt x="120905" y="2860108"/>
                  </a:lnTo>
                  <a:cubicBezTo>
                    <a:pt x="54131" y="2860108"/>
                    <a:pt x="0" y="2805977"/>
                    <a:pt x="0" y="2739203"/>
                  </a:cubicBezTo>
                  <a:lnTo>
                    <a:pt x="0" y="120905"/>
                  </a:lnTo>
                  <a:cubicBezTo>
                    <a:pt x="0" y="54131"/>
                    <a:pt x="54131" y="0"/>
                    <a:pt x="120905" y="0"/>
                  </a:cubicBez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69836" cy="2945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617193"/>
            <a:ext cx="9963918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Database Tables Overview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21027" y="1028700"/>
            <a:ext cx="1038273" cy="259568"/>
          </a:xfrm>
          <a:custGeom>
            <a:avLst/>
            <a:gdLst/>
            <a:ahLst/>
            <a:cxnLst/>
            <a:rect l="l" t="t" r="r" b="b"/>
            <a:pathLst>
              <a:path w="1038273" h="259568">
                <a:moveTo>
                  <a:pt x="0" y="0"/>
                </a:moveTo>
                <a:lnTo>
                  <a:pt x="1038273" y="0"/>
                </a:lnTo>
                <a:lnTo>
                  <a:pt x="1038273" y="259568"/>
                </a:lnTo>
                <a:lnTo>
                  <a:pt x="0" y="2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741130" y="3054248"/>
            <a:ext cx="9518170" cy="5176716"/>
            <a:chOff x="0" y="0"/>
            <a:chExt cx="12690893" cy="69022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0893" cy="4521131"/>
            </a:xfrm>
            <a:custGeom>
              <a:avLst/>
              <a:gdLst/>
              <a:ahLst/>
              <a:cxnLst/>
              <a:rect l="l" t="t" r="r" b="b"/>
              <a:pathLst>
                <a:path w="12690893" h="4521131">
                  <a:moveTo>
                    <a:pt x="0" y="0"/>
                  </a:moveTo>
                  <a:lnTo>
                    <a:pt x="12690893" y="0"/>
                  </a:lnTo>
                  <a:lnTo>
                    <a:pt x="12690893" y="4521131"/>
                  </a:lnTo>
                  <a:lnTo>
                    <a:pt x="0" y="452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4288967"/>
              <a:ext cx="12690893" cy="2613320"/>
            </a:xfrm>
            <a:custGeom>
              <a:avLst/>
              <a:gdLst/>
              <a:ahLst/>
              <a:cxnLst/>
              <a:rect l="l" t="t" r="r" b="b"/>
              <a:pathLst>
                <a:path w="12690893" h="2613320">
                  <a:moveTo>
                    <a:pt x="0" y="0"/>
                  </a:moveTo>
                  <a:lnTo>
                    <a:pt x="12690893" y="0"/>
                  </a:lnTo>
                  <a:lnTo>
                    <a:pt x="12690893" y="2613320"/>
                  </a:lnTo>
                  <a:lnTo>
                    <a:pt x="0" y="2613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35" r="-4554" b="-44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019291" y="8407866"/>
            <a:ext cx="5829010" cy="44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Entity Relationship Diagram (ERD)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1" y="9315450"/>
            <a:ext cx="18288000" cy="984091"/>
            <a:chOff x="0" y="0"/>
            <a:chExt cx="5071460" cy="461493"/>
          </a:xfrm>
        </p:grpSpPr>
        <p:sp>
          <p:nvSpPr>
            <p:cNvPr id="18" name="Freeform 4"/>
            <p:cNvSpPr/>
            <p:nvPr/>
          </p:nvSpPr>
          <p:spPr>
            <a:xfrm>
              <a:off x="0" y="0"/>
              <a:ext cx="5071460" cy="461493"/>
            </a:xfrm>
            <a:custGeom>
              <a:avLst/>
              <a:gdLst/>
              <a:ahLst/>
              <a:cxnLst/>
              <a:rect l="l" t="t" r="r" b="b"/>
              <a:pathLst>
                <a:path w="5071460" h="461493">
                  <a:moveTo>
                    <a:pt x="0" y="0"/>
                  </a:moveTo>
                  <a:lnTo>
                    <a:pt x="5071460" y="0"/>
                  </a:lnTo>
                  <a:lnTo>
                    <a:pt x="5071460" y="461493"/>
                  </a:lnTo>
                  <a:lnTo>
                    <a:pt x="0" y="461493"/>
                  </a:lnTo>
                  <a:close/>
                </a:path>
              </a:pathLst>
            </a:custGeom>
            <a:solidFill>
              <a:srgbClr val="1B294A"/>
            </a:solidFill>
          </p:spPr>
        </p:sp>
        <p:sp>
          <p:nvSpPr>
            <p:cNvPr id="19" name="TextBox 5"/>
            <p:cNvSpPr txBox="1"/>
            <p:nvPr/>
          </p:nvSpPr>
          <p:spPr>
            <a:xfrm>
              <a:off x="0" y="-85725"/>
              <a:ext cx="5071460" cy="54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0" name="TextBox 60"/>
          <p:cNvSpPr txBox="1"/>
          <p:nvPr/>
        </p:nvSpPr>
        <p:spPr>
          <a:xfrm>
            <a:off x="6385361" y="9497047"/>
            <a:ext cx="6264712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://apex.oracle.com/pls/apex/f?p=61713"/>
              </a:rPr>
              <a:t>http://apex.oracle.com/pls/apex/f?p=61713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132645"/>
              </p:ext>
            </p:extLst>
          </p:nvPr>
        </p:nvGraphicFramePr>
        <p:xfrm>
          <a:off x="1013460" y="3196211"/>
          <a:ext cx="6477000" cy="2773680"/>
        </p:xfrm>
        <a:graphic>
          <a:graphicData uri="http://schemas.openxmlformats.org/drawingml/2006/table">
            <a:tbl>
              <a:tblPr/>
              <a:tblGrid>
                <a:gridCol w="2110740">
                  <a:extLst>
                    <a:ext uri="{9D8B030D-6E8A-4147-A177-3AD203B41FA5}">
                      <a16:colId xmlns:a16="http://schemas.microsoft.com/office/drawing/2014/main" val="3239300791"/>
                    </a:ext>
                  </a:extLst>
                </a:gridCol>
                <a:gridCol w="4366260">
                  <a:extLst>
                    <a:ext uri="{9D8B030D-6E8A-4147-A177-3AD203B41FA5}">
                      <a16:colId xmlns:a16="http://schemas.microsoft.com/office/drawing/2014/main" val="54068301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Table 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Description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6859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Affected_People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Stores victim info, GPS, NID, region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3578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Relief_Items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Available item types &amp; quantities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7566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Volunteer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Registered volunteers with contact info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93124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Supervisor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Supervisors responsible for delivery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755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Delivery_Log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Tracks what is delivered and when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43246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Relief_Request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Items requested by a registered victim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01794"/>
                  </a:ext>
                </a:extLst>
              </a:tr>
            </a:tbl>
          </a:graphicData>
        </a:graphic>
      </p:graphicFrame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38200" y="402633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773</Words>
  <Application>Microsoft Office PowerPoint</Application>
  <PresentationFormat>Custom</PresentationFormat>
  <Paragraphs>189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Times New Roman</vt:lpstr>
      <vt:lpstr>Montserrat Bold</vt:lpstr>
      <vt:lpstr>Quicksand Bold</vt:lpstr>
      <vt:lpstr>Times New Roman Bold</vt:lpstr>
      <vt:lpstr>Poppins</vt:lpstr>
      <vt:lpstr>Archivo Black</vt:lpstr>
      <vt:lpstr>Cabin Bold</vt:lpstr>
      <vt:lpstr>Calibri</vt:lpstr>
      <vt:lpstr>Arial</vt:lpstr>
      <vt:lpstr>Lato</vt:lpstr>
      <vt:lpstr>Poppins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Blue and White Modern Thesis Defense Presentation</dc:title>
  <cp:lastModifiedBy>Muhid</cp:lastModifiedBy>
  <cp:revision>5</cp:revision>
  <dcterms:created xsi:type="dcterms:W3CDTF">2006-08-16T00:00:00Z</dcterms:created>
  <dcterms:modified xsi:type="dcterms:W3CDTF">2025-08-07T20:21:14Z</dcterms:modified>
  <dc:identifier>DAGvZDKa_2s</dc:identifier>
</cp:coreProperties>
</file>